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64" r:id="rId4"/>
    <p:sldId id="265" r:id="rId5"/>
    <p:sldId id="266" r:id="rId6"/>
    <p:sldId id="267" r:id="rId7"/>
    <p:sldId id="268" r:id="rId8"/>
    <p:sldId id="269" r:id="rId9"/>
    <p:sldId id="270" r:id="rId10"/>
    <p:sldId id="271" r:id="rId11"/>
    <p:sldId id="272" r:id="rId12"/>
    <p:sldId id="273" r:id="rId13"/>
    <p:sldId id="274" r:id="rId14"/>
    <p:sldId id="275" r:id="rId15"/>
  </p:sldIdLst>
  <p:sldSz cx="9144000" cy="5143500" type="screen16x9"/>
  <p:notesSz cx="6858000" cy="9144000"/>
  <p:embeddedFontLst>
    <p:embeddedFont>
      <p:font typeface="Cambria Math" panose="02040503050406030204" pitchFamily="18" charset="0"/>
      <p:regular r:id="rId17"/>
    </p:embeddedFont>
    <p:embeddedFont>
      <p:font typeface="Consolas" panose="020B0609020204030204" pitchFamily="49" charset="0"/>
      <p:regular r:id="rId18"/>
      <p:bold r:id="rId19"/>
      <p:italic r:id="rId20"/>
      <p:boldItalic r:id="rId21"/>
    </p:embeddedFont>
    <p:embeddedFont>
      <p:font typeface="Segoe UI Historic" panose="020B0502040204020203" pitchFamily="34" charset="0"/>
      <p:regular r:id="rId22"/>
    </p:embeddedFont>
    <p:embeddedFont>
      <p:font typeface="Segoe UI Symbol" panose="020B0502040204020203" pitchFamily="3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0AF"/>
    <a:srgbClr val="6B7280"/>
    <a:srgbClr val="10B981"/>
    <a:srgbClr val="F8F9FA"/>
    <a:srgbClr val="DBEAFE"/>
    <a:srgbClr val="FEF3C7"/>
    <a:srgbClr val="8B5CF6"/>
    <a:srgbClr val="3B82F6"/>
    <a:srgbClr val="FEF9FA"/>
    <a:srgbClr val="0596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4690"/>
  </p:normalViewPr>
  <p:slideViewPr>
    <p:cSldViewPr snapToGrid="0">
      <p:cViewPr varScale="1">
        <p:scale>
          <a:sx n="195" d="100"/>
          <a:sy n="195" d="100"/>
        </p:scale>
        <p:origin x="968" y="176"/>
      </p:cViewPr>
      <p:guideLst>
        <p:guide orient="horz" pos="1620"/>
        <p:guide pos="2880"/>
      </p:guideLst>
    </p:cSldViewPr>
  </p:slideViewPr>
  <p:notesTextViewPr>
    <p:cViewPr>
      <p:scale>
        <a:sx n="1" d="1"/>
        <a:sy n="1" d="1"/>
      </p:scale>
      <p:origin x="0" y="-151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1383784777" name="Google Shape;3;n"/>
          <p:cNvSpPr>
            <a:spLocks noGrp="1" noRot="1" noChangeAspect="1"/>
          </p:cNvSpPr>
          <p:nvPr>
            <p:ph type="sldImg" idx="2"/>
          </p:nvPr>
        </p:nvSpPr>
        <p:spPr bwMode="auto">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4535352" name="Google Shape;4;n"/>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548420045" name="Google Shape;128;p: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956348" name="Google Shape;129;p: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r>
              <a:rPr lang="en-US" dirty="0"/>
              <a:t>Slide 1: Title Slide</a:t>
            </a:r>
          </a:p>
          <a:p>
            <a:pPr marL="0" lvl="0" indent="0" algn="l" rtl="0">
              <a:spcBef>
                <a:spcPts val="0"/>
              </a:spcBef>
              <a:spcAft>
                <a:spcPts val="0"/>
              </a:spcAft>
              <a:buNone/>
              <a:defRPr/>
            </a:pPr>
            <a:r>
              <a:rPr lang="en-US" dirty="0"/>
              <a:t>Duration: 30 seconds</a:t>
            </a:r>
          </a:p>
          <a:p>
            <a:pPr marL="0" lvl="0" indent="0" algn="l" rtl="0">
              <a:spcBef>
                <a:spcPts val="0"/>
              </a:spcBef>
              <a:spcAft>
                <a:spcPts val="0"/>
              </a:spcAft>
              <a:buNone/>
              <a:defRPr/>
            </a:pPr>
            <a:r>
              <a:rPr lang="en-US" dirty="0"/>
              <a:t>"Good morning/afternoon. I'm excited to present my solution for Everest's new Inventory Intelligence module. Over the next few minutes, I'll walk you through how we can transform your customers' manual, reactive inventory management into an AI-powered, proactive system that delivers immediate business value.</a:t>
            </a:r>
          </a:p>
          <a:p>
            <a:pPr marL="0" lvl="0" indent="0" algn="l" rtl="0">
              <a:spcBef>
                <a:spcPts val="0"/>
              </a:spcBef>
              <a:spcAft>
                <a:spcPts val="0"/>
              </a:spcAft>
              <a:buNone/>
              <a:defRPr/>
            </a:pPr>
            <a:r>
              <a:rPr lang="en-US" dirty="0"/>
              <a:t>This solution addresses the critical pain points your target customers face - from 15% stockout rates to millions in excess inventory - and provides a clear path to operational excellence."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79D3DF98-7B5A-390C-6FAF-FE763C7C24FF}"/>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CDB0321E-6B3F-9134-5119-993368D11D9E}"/>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F90DB3E2-4371-6D48-3A8C-00FBC2EAB3EC}"/>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10: Business Value &amp; ROI</a:t>
            </a:r>
          </a:p>
          <a:p>
            <a:pPr>
              <a:buNone/>
            </a:pPr>
            <a:r>
              <a:rPr lang="en-US" b="1" dirty="0"/>
              <a:t>Duration: 90 seconds</a:t>
            </a:r>
            <a:endParaRPr lang="en-US" dirty="0"/>
          </a:p>
          <a:p>
            <a:pPr>
              <a:buNone/>
            </a:pPr>
            <a:r>
              <a:rPr lang="en-US" dirty="0"/>
              <a:t>"Let's talk about the business case - because this isn't just about technology, it's about transformation.</a:t>
            </a:r>
          </a:p>
          <a:p>
            <a:pPr>
              <a:buNone/>
            </a:pPr>
            <a:r>
              <a:rPr lang="en-US" b="1" dirty="0"/>
              <a:t>Investment:</a:t>
            </a:r>
            <a:r>
              <a:rPr lang="en-US" dirty="0"/>
              <a:t> $150,000 total - $120,000 for development and implementation, $20,000 for training and change management, $10,000 for ML model training. This is a one-time investment.</a:t>
            </a:r>
          </a:p>
          <a:p>
            <a:pPr>
              <a:buNone/>
            </a:pPr>
            <a:r>
              <a:rPr lang="en-US" b="1" dirty="0"/>
              <a:t>Annual returns:</a:t>
            </a:r>
            <a:r>
              <a:rPr lang="en-US" dirty="0"/>
              <a:t> $600,000 in recurring benefits - $300,000 from 50% stockout reduction, $200,000 from 20% inventory reduction, $100,000 in labor savings. These are conservative estimates based on your target customer profile.</a:t>
            </a:r>
          </a:p>
          <a:p>
            <a:pPr>
              <a:buNone/>
            </a:pPr>
            <a:r>
              <a:rPr lang="en-US" b="1" dirty="0"/>
              <a:t>The ROI is compelling:</a:t>
            </a:r>
            <a:endParaRPr lang="en-US" dirty="0"/>
          </a:p>
          <a:p>
            <a:pPr>
              <a:buFont typeface="Arial" panose="020B0604020202020204" pitchFamily="34" charset="0"/>
              <a:buChar char="•"/>
            </a:pPr>
            <a:r>
              <a:rPr lang="en-US" dirty="0"/>
              <a:t>3-month payback period</a:t>
            </a:r>
          </a:p>
          <a:p>
            <a:pPr>
              <a:buFont typeface="Arial" panose="020B0604020202020204" pitchFamily="34" charset="0"/>
              <a:buChar char="•"/>
            </a:pPr>
            <a:r>
              <a:rPr lang="en-US" dirty="0"/>
              <a:t>$2.1 million NPV over 5 years</a:t>
            </a:r>
          </a:p>
          <a:p>
            <a:pPr>
              <a:buFont typeface="Arial" panose="020B0604020202020204" pitchFamily="34" charset="0"/>
              <a:buChar char="•"/>
            </a:pPr>
            <a:r>
              <a:rPr lang="en-US" dirty="0"/>
              <a:t>400% IRR</a:t>
            </a:r>
          </a:p>
          <a:p>
            <a:pPr>
              <a:buNone/>
            </a:pPr>
            <a:r>
              <a:rPr lang="en-US" dirty="0"/>
              <a:t>But beyond the numbers, we're delivering competitive advantage:</a:t>
            </a:r>
          </a:p>
          <a:p>
            <a:pPr>
              <a:buFont typeface="Arial" panose="020B0604020202020204" pitchFamily="34" charset="0"/>
              <a:buChar char="•"/>
            </a:pPr>
            <a:r>
              <a:rPr lang="en-US" dirty="0"/>
              <a:t>Planning becomes 80% faster</a:t>
            </a:r>
          </a:p>
          <a:p>
            <a:pPr>
              <a:buFont typeface="Arial" panose="020B0604020202020204" pitchFamily="34" charset="0"/>
              <a:buChar char="•"/>
            </a:pPr>
            <a:r>
              <a:rPr lang="en-US" dirty="0"/>
              <a:t>Forecast accuracy improves 15-20%</a:t>
            </a:r>
          </a:p>
          <a:p>
            <a:pPr>
              <a:buFont typeface="Arial" panose="020B0604020202020204" pitchFamily="34" charset="0"/>
              <a:buChar char="•"/>
            </a:pPr>
            <a:r>
              <a:rPr lang="en-US" dirty="0"/>
              <a:t>Response shifts from reactive to proactive</a:t>
            </a:r>
          </a:p>
          <a:p>
            <a:pPr>
              <a:buFont typeface="Arial" panose="020B0604020202020204" pitchFamily="34" charset="0"/>
              <a:buChar char="•"/>
            </a:pPr>
            <a:r>
              <a:rPr lang="en-US" dirty="0"/>
              <a:t>The system scales to support 10,000+ SKUs</a:t>
            </a:r>
          </a:p>
          <a:p>
            <a:r>
              <a:rPr lang="en-US" dirty="0"/>
              <a:t>This positions Everest as the clear leader in intelligent inventory management for growing SaaS companies with physical goods."</a:t>
            </a:r>
          </a:p>
          <a:p>
            <a:pPr marL="0" lvl="0" indent="0" algn="l" rtl="0">
              <a:spcBef>
                <a:spcPts val="0"/>
              </a:spcBef>
              <a:spcAft>
                <a:spcPts val="0"/>
              </a:spcAft>
              <a:buNone/>
              <a:defRPr/>
            </a:pPr>
            <a:endParaRPr dirty="0"/>
          </a:p>
        </p:txBody>
      </p:sp>
    </p:spTree>
    <p:extLst>
      <p:ext uri="{BB962C8B-B14F-4D97-AF65-F5344CB8AC3E}">
        <p14:creationId xmlns:p14="http://schemas.microsoft.com/office/powerpoint/2010/main" val="1544013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A68C2BB0-ABF2-3EEA-1AF0-E94576AD7CB7}"/>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6E9F6B4F-305E-70A2-CE6C-0E975605A032}"/>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988DEE85-55F0-8E38-471C-DC96D1A58BC8}"/>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11: Open Questions</a:t>
            </a:r>
          </a:p>
          <a:p>
            <a:pPr>
              <a:buNone/>
            </a:pPr>
            <a:r>
              <a:rPr lang="en-US" b="1" dirty="0"/>
              <a:t>Duration: 60 seconds</a:t>
            </a:r>
            <a:endParaRPr lang="en-US" dirty="0"/>
          </a:p>
          <a:p>
            <a:pPr>
              <a:buNone/>
            </a:pPr>
            <a:r>
              <a:rPr lang="en-US" dirty="0"/>
              <a:t>"I want to be transparent about key decisions we'll need to make together:</a:t>
            </a:r>
          </a:p>
          <a:p>
            <a:pPr>
              <a:buNone/>
            </a:pPr>
            <a:r>
              <a:rPr lang="en-US" b="1" dirty="0"/>
              <a:t>ML Model Strategy</a:t>
            </a:r>
            <a:r>
              <a:rPr lang="en-US" dirty="0"/>
              <a:t> - Should we include external signals like weather from day one, or establish baseline accuracy first? My recommendation is to start simple and add complexity as we prove value.</a:t>
            </a:r>
          </a:p>
          <a:p>
            <a:pPr>
              <a:buNone/>
            </a:pPr>
            <a:r>
              <a:rPr lang="en-US" b="1" dirty="0"/>
              <a:t>User Experience</a:t>
            </a:r>
            <a:r>
              <a:rPr lang="en-US" dirty="0"/>
              <a:t> - How aggressive should auto-approval thresholds be? I suggest starting conservative to build trust, then increasing automation as users gain confidence.</a:t>
            </a:r>
          </a:p>
          <a:p>
            <a:pPr>
              <a:buNone/>
            </a:pPr>
            <a:r>
              <a:rPr lang="en-US" b="1" dirty="0"/>
              <a:t>Rollout Approach</a:t>
            </a:r>
            <a:r>
              <a:rPr lang="en-US" dirty="0"/>
              <a:t> - Pilot with one geography or all three? High-value SKUs first or full catalog? I recommend starting with high-value SKUs in one geography for fastest learning.</a:t>
            </a:r>
          </a:p>
          <a:p>
            <a:pPr>
              <a:buNone/>
            </a:pPr>
            <a:r>
              <a:rPr lang="en-US" b="1" dirty="0"/>
              <a:t>Integration Priorities</a:t>
            </a:r>
            <a:r>
              <a:rPr lang="en-US" dirty="0"/>
              <a:t> - Which systems need real-time versus batch updates? This affects our technical architecture decisions.</a:t>
            </a:r>
          </a:p>
          <a:p>
            <a:pPr>
              <a:buNone/>
            </a:pPr>
            <a:r>
              <a:rPr lang="en-US" b="1" dirty="0"/>
              <a:t>Change Management</a:t>
            </a:r>
            <a:r>
              <a:rPr lang="en-US" dirty="0"/>
              <a:t> - How long do we run Excel in parallel? I suggest 4 weeks overlap with clear KPIs for cutover.</a:t>
            </a:r>
          </a:p>
          <a:p>
            <a:r>
              <a:rPr lang="en-US" dirty="0"/>
              <a:t>These aren't blockers - they're opportunities to customize the solution for maximum impact. I'm excited to discuss your thoughts on each.”</a:t>
            </a:r>
          </a:p>
          <a:p>
            <a:endParaRPr lang="en-US" dirty="0"/>
          </a:p>
          <a:p>
            <a:pPr>
              <a:buNone/>
            </a:pPr>
            <a:r>
              <a:rPr lang="en-US" b="1" dirty="0"/>
              <a:t>Closing Remarks</a:t>
            </a:r>
          </a:p>
          <a:p>
            <a:pPr>
              <a:buNone/>
            </a:pPr>
            <a:r>
              <a:rPr lang="en-US" b="1" dirty="0"/>
              <a:t>Duration: 30 seconds</a:t>
            </a:r>
            <a:endParaRPr lang="en-US" dirty="0"/>
          </a:p>
          <a:p>
            <a:pPr>
              <a:buNone/>
            </a:pPr>
            <a:r>
              <a:rPr lang="en-US" dirty="0"/>
              <a:t>"In summary, the Everest Inventory Intelligence module transforms manual chaos into automated intelligence. We deliver immediate value through phased implementation, proven ROI within 3 months, and position Everest as the innovation leader in this space.</a:t>
            </a:r>
          </a:p>
          <a:p>
            <a:r>
              <a:rPr lang="en-US" dirty="0"/>
              <a:t>I'm excited to discuss how we can move forward and would be happy to dive deeper into any aspect of the solution. </a:t>
            </a:r>
            <a:r>
              <a:rPr lang="en-US"/>
              <a:t>Thank you for your time, and I look forward to your questions."</a:t>
            </a:r>
          </a:p>
          <a:p>
            <a:endParaRPr lang="en-US"/>
          </a:p>
          <a:p>
            <a:pPr marL="0" lvl="0" indent="0" algn="l" rtl="0">
              <a:spcBef>
                <a:spcPts val="0"/>
              </a:spcBef>
              <a:spcAft>
                <a:spcPts val="0"/>
              </a:spcAft>
              <a:buNone/>
              <a:defRPr/>
            </a:pPr>
            <a:endParaRPr dirty="0"/>
          </a:p>
        </p:txBody>
      </p:sp>
    </p:spTree>
    <p:extLst>
      <p:ext uri="{BB962C8B-B14F-4D97-AF65-F5344CB8AC3E}">
        <p14:creationId xmlns:p14="http://schemas.microsoft.com/office/powerpoint/2010/main" val="1531682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33E681B6-0162-0E44-21D7-2756091A1AD4}"/>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F2BD1000-BD61-0BA3-1F72-E780B3A7BB99}"/>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56C341D6-24F1-47B9-5223-98F2DBEB4CBD}"/>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3910379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3638D2D8-7346-6425-64B3-17F4C1CC4199}"/>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6B0C5FA3-1B59-7B8C-D644-0467EF06F5E1}"/>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197FEE38-E01B-F9C6-968A-C4B6244764BA}"/>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2380481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130E78E2-46B7-60AC-574F-B90268593D92}"/>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E22B3BE5-3524-B58F-3805-07BD4FF82B55}"/>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214F7B67-C3A4-AFD5-B56F-1F006FF80B4E}"/>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3815658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18973376" name="Google Shape;135;g131e9805acd_0_0: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2: Current State → Intelligent Automation</a:t>
            </a:r>
          </a:p>
          <a:p>
            <a:pPr>
              <a:buNone/>
            </a:pPr>
            <a:r>
              <a:rPr lang="en-US" b="1" dirty="0"/>
              <a:t>Duration: 90 seconds</a:t>
            </a:r>
            <a:endParaRPr lang="en-US" dirty="0"/>
          </a:p>
          <a:p>
            <a:pPr>
              <a:buNone/>
            </a:pPr>
            <a:r>
              <a:rPr lang="en-US" dirty="0"/>
              <a:t>"Let's start with the problem we're solving. Your target customer - a non-public US-based SaaS company with physical goods - is drowning in manual processes. They're experiencing:</a:t>
            </a:r>
          </a:p>
          <a:p>
            <a:pPr>
              <a:buFont typeface="Arial" panose="020B0604020202020204" pitchFamily="34" charset="0"/>
              <a:buChar char="•"/>
            </a:pPr>
            <a:r>
              <a:rPr lang="en-US" b="1" dirty="0"/>
              <a:t>15% stockout rates</a:t>
            </a:r>
            <a:r>
              <a:rPr lang="en-US" dirty="0"/>
              <a:t> - that's 1 in 7 times they can't fulfill customer orders, directly impacting revenue and customer satisfaction</a:t>
            </a:r>
          </a:p>
          <a:p>
            <a:pPr>
              <a:buFont typeface="Arial" panose="020B0604020202020204" pitchFamily="34" charset="0"/>
              <a:buChar char="•"/>
            </a:pPr>
            <a:r>
              <a:rPr lang="en-US" b="1" dirty="0"/>
              <a:t>$8 million in excess inventory</a:t>
            </a:r>
            <a:r>
              <a:rPr lang="en-US" dirty="0"/>
              <a:t> - dead capital that could be invested in growth</a:t>
            </a:r>
          </a:p>
          <a:p>
            <a:pPr>
              <a:buFont typeface="Arial" panose="020B0604020202020204" pitchFamily="34" charset="0"/>
              <a:buChar char="•"/>
            </a:pPr>
            <a:r>
              <a:rPr lang="en-US" b="1" dirty="0"/>
              <a:t>4+ hours weekly</a:t>
            </a:r>
            <a:r>
              <a:rPr lang="en-US" dirty="0"/>
              <a:t> spent manually crunching numbers in Excel</a:t>
            </a:r>
          </a:p>
          <a:p>
            <a:pPr>
              <a:buFont typeface="Arial" panose="020B0604020202020204" pitchFamily="34" charset="0"/>
              <a:buChar char="•"/>
            </a:pPr>
            <a:r>
              <a:rPr lang="en-US" b="1" dirty="0"/>
              <a:t>Completely reactive</a:t>
            </a:r>
            <a:r>
              <a:rPr lang="en-US" dirty="0"/>
              <a:t> - they're always playing catch-up, ordering after problems occur</a:t>
            </a:r>
          </a:p>
          <a:p>
            <a:pPr>
              <a:buNone/>
            </a:pPr>
            <a:r>
              <a:rPr lang="en-US" dirty="0"/>
              <a:t>Our solution transforms this chaos into intelligent automation through:</a:t>
            </a:r>
          </a:p>
          <a:p>
            <a:pPr>
              <a:buFont typeface="Arial" panose="020B0604020202020204" pitchFamily="34" charset="0"/>
              <a:buChar char="•"/>
            </a:pPr>
            <a:r>
              <a:rPr lang="en-US" b="1" dirty="0"/>
              <a:t>AI-powered planning</a:t>
            </a:r>
            <a:r>
              <a:rPr lang="en-US" dirty="0"/>
              <a:t> that predicts demand using an ensemble of ML models</a:t>
            </a:r>
          </a:p>
          <a:p>
            <a:pPr>
              <a:buFont typeface="Arial" panose="020B0604020202020204" pitchFamily="34" charset="0"/>
              <a:buChar char="•"/>
            </a:pPr>
            <a:r>
              <a:rPr lang="en-US" b="1" dirty="0"/>
              <a:t>Exception management</a:t>
            </a:r>
            <a:r>
              <a:rPr lang="en-US" dirty="0"/>
              <a:t> that surfaces only what needs attention</a:t>
            </a:r>
          </a:p>
          <a:p>
            <a:pPr>
              <a:buFont typeface="Arial" panose="020B0604020202020204" pitchFamily="34" charset="0"/>
              <a:buChar char="•"/>
            </a:pPr>
            <a:r>
              <a:rPr lang="en-US" b="1" dirty="0"/>
              <a:t>Multi-location optimization</a:t>
            </a:r>
            <a:r>
              <a:rPr lang="en-US" dirty="0"/>
              <a:t> across US, UK, and Germany with currency-aware calculations</a:t>
            </a:r>
          </a:p>
          <a:p>
            <a:pPr>
              <a:buFont typeface="Arial" panose="020B0604020202020204" pitchFamily="34" charset="0"/>
              <a:buChar char="•"/>
            </a:pPr>
            <a:r>
              <a:rPr lang="en-US" b="1" dirty="0"/>
              <a:t>Predictive intelligence</a:t>
            </a:r>
            <a:r>
              <a:rPr lang="en-US" dirty="0"/>
              <a:t> using a periodic review system optimized for their business</a:t>
            </a:r>
          </a:p>
          <a:p>
            <a:r>
              <a:rPr lang="en-US" dirty="0"/>
              <a:t>The bottom line? We're targeting a 50% reduction in stockouts, 20% reduction in inventory, and 80% time savings. This isn't just incremental improvement - it's transformation."</a:t>
            </a:r>
          </a:p>
          <a:p>
            <a:pPr marL="0" lvl="0" indent="0" algn="l" rtl="0">
              <a:spcBef>
                <a:spcPts val="0"/>
              </a:spcBef>
              <a:spcAft>
                <a:spcPts val="0"/>
              </a:spcAft>
              <a:buNone/>
              <a:defRPr/>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6ABB6E74-D10B-261F-8D3F-EE8977DCC40F}"/>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E7C40DB5-EAFC-DF14-1E9A-D8578BE98133}"/>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B57BF7CE-E629-7E91-49FB-B0937ADF1882}"/>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3: Key Concepts</a:t>
            </a:r>
          </a:p>
          <a:p>
            <a:pPr>
              <a:buNone/>
            </a:pPr>
            <a:r>
              <a:rPr lang="en-US" b="1" dirty="0"/>
              <a:t>Duration: 90 seconds</a:t>
            </a:r>
            <a:endParaRPr lang="en-US" dirty="0"/>
          </a:p>
          <a:p>
            <a:pPr>
              <a:buNone/>
            </a:pPr>
            <a:r>
              <a:rPr lang="en-US" dirty="0"/>
              <a:t>"Our solution is built on four core components that work together seamlessly:</a:t>
            </a:r>
          </a:p>
          <a:p>
            <a:pPr>
              <a:buNone/>
            </a:pPr>
            <a:r>
              <a:rPr lang="en-US" b="1" dirty="0"/>
              <a:t>First, the Intelligent Forecast Engine</a:t>
            </a:r>
            <a:r>
              <a:rPr lang="en-US" dirty="0"/>
              <a:t> - This isn't just one algorithm. We use an ensemble approach combining Prophet for seasonality, LightGBM for non-linear patterns, and N-HiTS for complex time series. The models dynamically reweight based on recent performance, ensuring we're always using the best predictor for each SKU.</a:t>
            </a:r>
          </a:p>
          <a:p>
            <a:pPr>
              <a:buNone/>
            </a:pPr>
            <a:r>
              <a:rPr lang="en-US" b="1" dirty="0"/>
              <a:t>Second, Multi-Echelon Optimization</a:t>
            </a:r>
            <a:r>
              <a:rPr lang="en-US" dirty="0"/>
              <a:t> - With warehouses in three countries, we need unified planning. Our system handles multi-currency calculations, identifies transfer opportunities between locations, and optimizes the entire network, not just individual warehouses.</a:t>
            </a:r>
          </a:p>
          <a:p>
            <a:pPr>
              <a:buNone/>
            </a:pPr>
            <a:r>
              <a:rPr lang="en-US" b="1" dirty="0"/>
              <a:t>Third, Exception-Driven Workflow</a:t>
            </a:r>
            <a:r>
              <a:rPr lang="en-US" dirty="0"/>
              <a:t> - Instead of reviewing hundreds of SKUs, planners see only what matters. Proactive alerts for predicted stockouts, one-click resolutions, and a prioritized action queue that learns from user behavior.</a:t>
            </a:r>
          </a:p>
          <a:p>
            <a:pPr>
              <a:buNone/>
            </a:pPr>
            <a:r>
              <a:rPr lang="en-US" b="1" dirty="0"/>
              <a:t>Fourth, the Conversational AI Assistant</a:t>
            </a:r>
            <a:r>
              <a:rPr lang="en-US" dirty="0"/>
              <a:t> - Users can ask 'Why are we ordering 500 units?' and get transparent explanations. They can approve orders through natural language and receive proactive insights.</a:t>
            </a:r>
          </a:p>
          <a:p>
            <a:r>
              <a:rPr lang="en-US" dirty="0"/>
              <a:t>Our guiding principles ensure success: automation first to minimize manual work, transparency in all calculations, flexibility for planner overrides when needed, and scalability to handle thousands of SKUs efficiently."</a:t>
            </a:r>
          </a:p>
          <a:p>
            <a:pPr marL="0" lvl="0" indent="0" algn="l" rtl="0">
              <a:spcBef>
                <a:spcPts val="0"/>
              </a:spcBef>
              <a:spcAft>
                <a:spcPts val="0"/>
              </a:spcAft>
              <a:buNone/>
              <a:defRPr/>
            </a:pPr>
            <a:endParaRPr dirty="0"/>
          </a:p>
        </p:txBody>
      </p:sp>
    </p:spTree>
    <p:extLst>
      <p:ext uri="{BB962C8B-B14F-4D97-AF65-F5344CB8AC3E}">
        <p14:creationId xmlns:p14="http://schemas.microsoft.com/office/powerpoint/2010/main" val="1762159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622890E1-A833-69CB-C727-630123080960}"/>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18FEB712-FB45-2791-CCCE-62CBC6C426A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79607164-844A-1F1E-2721-41CA016B63A8}"/>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4: Business Scenario - Premium Laptop Stand</a:t>
            </a:r>
          </a:p>
          <a:p>
            <a:pPr>
              <a:buNone/>
            </a:pPr>
            <a:r>
              <a:rPr lang="en-US" b="1" dirty="0"/>
              <a:t>Duration: 60 seconds</a:t>
            </a:r>
            <a:endParaRPr lang="en-US" dirty="0"/>
          </a:p>
          <a:p>
            <a:pPr>
              <a:buNone/>
            </a:pPr>
            <a:r>
              <a:rPr lang="en-US" dirty="0"/>
              <a:t>"Let me walk you through a real example - a premium laptop stand that perfectly illustrates our system in action.</a:t>
            </a:r>
          </a:p>
          <a:p>
            <a:pPr>
              <a:buNone/>
            </a:pPr>
            <a:r>
              <a:rPr lang="en-US" dirty="0"/>
              <a:t>This SKU has:</a:t>
            </a:r>
          </a:p>
          <a:p>
            <a:pPr>
              <a:buFont typeface="Arial" panose="020B0604020202020204" pitchFamily="34" charset="0"/>
              <a:buChar char="•"/>
            </a:pPr>
            <a:r>
              <a:rPr lang="en-US" dirty="0"/>
              <a:t>21-day lead time from suppliers</a:t>
            </a:r>
          </a:p>
          <a:p>
            <a:pPr>
              <a:buFont typeface="Arial" panose="020B0604020202020204" pitchFamily="34" charset="0"/>
              <a:buChar char="•"/>
            </a:pPr>
            <a:r>
              <a:rPr lang="en-US" dirty="0"/>
              <a:t>500-unit minimum order quantity</a:t>
            </a:r>
          </a:p>
          <a:p>
            <a:pPr>
              <a:buFont typeface="Arial" panose="020B0604020202020204" pitchFamily="34" charset="0"/>
              <a:buChar char="•"/>
            </a:pPr>
            <a:r>
              <a:rPr lang="en-US" dirty="0"/>
              <a:t>Varying demand across locations: 180 units/week in the US, 45 in UK, 30 in Germany</a:t>
            </a:r>
          </a:p>
          <a:p>
            <a:pPr>
              <a:buNone/>
            </a:pPr>
            <a:r>
              <a:rPr lang="en-US" dirty="0"/>
              <a:t>Current inventory shows:</a:t>
            </a:r>
          </a:p>
          <a:p>
            <a:pPr>
              <a:buFont typeface="Arial" panose="020B0604020202020204" pitchFamily="34" charset="0"/>
              <a:buChar char="•"/>
            </a:pPr>
            <a:r>
              <a:rPr lang="en-US" dirty="0"/>
              <a:t>US has 850 units - seemingly healthy at 4.7 weeks of coverage</a:t>
            </a:r>
          </a:p>
          <a:p>
            <a:pPr>
              <a:buFont typeface="Arial" panose="020B0604020202020204" pitchFamily="34" charset="0"/>
              <a:buChar char="•"/>
            </a:pPr>
            <a:r>
              <a:rPr lang="en-US" dirty="0"/>
              <a:t>UK has only 120 units - just 2.7 weeks, approaching danger zone</a:t>
            </a:r>
          </a:p>
          <a:p>
            <a:pPr>
              <a:buFont typeface="Arial" panose="020B0604020202020204" pitchFamily="34" charset="0"/>
              <a:buChar char="•"/>
            </a:pPr>
            <a:r>
              <a:rPr lang="en-US" dirty="0"/>
              <a:t>Germany has 75 units - 2.5 weeks of coverage</a:t>
            </a:r>
          </a:p>
          <a:p>
            <a:pPr>
              <a:buFont typeface="Arial" panose="020B0604020202020204" pitchFamily="34" charset="0"/>
              <a:buChar char="•"/>
            </a:pPr>
            <a:r>
              <a:rPr lang="en-US" dirty="0"/>
              <a:t>500 units in transit to the US</a:t>
            </a:r>
          </a:p>
          <a:p>
            <a:r>
              <a:rPr lang="en-US" dirty="0"/>
              <a:t>The traditional approach would miss the network optimization opportunity here. Our system uses the safety stock formula shown - combining service level requirements, demand variability, and the periodic review cycle to calculate precise needs."</a:t>
            </a:r>
          </a:p>
        </p:txBody>
      </p:sp>
    </p:spTree>
    <p:extLst>
      <p:ext uri="{BB962C8B-B14F-4D97-AF65-F5344CB8AC3E}">
        <p14:creationId xmlns:p14="http://schemas.microsoft.com/office/powerpoint/2010/main" val="1948030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058A0953-49F7-4500-B12C-9690E1471A6B}"/>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369557D4-3361-1DB1-5C52-9679A69800A1}"/>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0D78E2FC-E0E9-540F-6609-D6966F3401C2}"/>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5: Business Scenario Continued - Calculations &amp; Actions</a:t>
            </a:r>
          </a:p>
          <a:p>
            <a:pPr>
              <a:buNone/>
            </a:pPr>
            <a:r>
              <a:rPr lang="en-US" b="1" dirty="0"/>
              <a:t>Duration: 90 seconds</a:t>
            </a:r>
            <a:endParaRPr lang="en-US" dirty="0"/>
          </a:p>
          <a:p>
            <a:pPr>
              <a:buNone/>
            </a:pPr>
            <a:r>
              <a:rPr lang="en-US" dirty="0"/>
              <a:t>"Here's where the intelligence shines. Our system calculates:</a:t>
            </a:r>
          </a:p>
          <a:p>
            <a:pPr>
              <a:buNone/>
            </a:pPr>
            <a:r>
              <a:rPr lang="en-US" b="1" dirty="0"/>
              <a:t>For the US:</a:t>
            </a:r>
            <a:r>
              <a:rPr lang="en-US" dirty="0"/>
              <a:t> Safety stock of 115 units using our formula - 1.65 times standard deviation times square root of 4 weeks. Target level is 835 units. With current position of 1,350 including in-transit, we have 20 days until reorder.</a:t>
            </a:r>
          </a:p>
          <a:p>
            <a:pPr>
              <a:buNone/>
            </a:pPr>
            <a:r>
              <a:rPr lang="en-US" b="1" dirty="0"/>
              <a:t>Critical insight:</a:t>
            </a:r>
            <a:r>
              <a:rPr lang="en-US" dirty="0"/>
              <a:t> While the US looks fine, the UK is heading for a stockout. Instead of emergency ordering from suppliers with 21-day lead time, we recommend:</a:t>
            </a:r>
          </a:p>
          <a:p>
            <a:pPr>
              <a:buFont typeface="+mj-lt"/>
              <a:buAutoNum type="arabicPeriod"/>
            </a:pPr>
            <a:r>
              <a:rPr lang="en-US" b="1" dirty="0"/>
              <a:t>Transfer 200 units from US to UK</a:t>
            </a:r>
            <a:r>
              <a:rPr lang="en-US" dirty="0"/>
              <a:t> - immediate availability, utilizes excess US capacity</a:t>
            </a:r>
          </a:p>
          <a:p>
            <a:pPr>
              <a:buFont typeface="+mj-lt"/>
              <a:buAutoNum type="arabicPeriod"/>
            </a:pPr>
            <a:r>
              <a:rPr lang="en-US" b="1" dirty="0"/>
              <a:t>Order 1,000 units for US</a:t>
            </a:r>
            <a:r>
              <a:rPr lang="en-US" dirty="0"/>
              <a:t> - prevents future stockout, respects MOQ constraints</a:t>
            </a:r>
          </a:p>
          <a:p>
            <a:pPr>
              <a:buFont typeface="+mj-lt"/>
              <a:buAutoNum type="arabicPeriod"/>
            </a:pPr>
            <a:r>
              <a:rPr lang="en-US" b="1" dirty="0"/>
              <a:t>No action for Germany</a:t>
            </a:r>
            <a:r>
              <a:rPr lang="en-US" dirty="0"/>
              <a:t> - coverage sufficient after UK receives transfer</a:t>
            </a:r>
          </a:p>
          <a:p>
            <a:pPr>
              <a:buNone/>
            </a:pPr>
            <a:r>
              <a:rPr lang="en-US" dirty="0"/>
              <a:t>The business impact is substantial:</a:t>
            </a:r>
          </a:p>
          <a:p>
            <a:pPr>
              <a:buFont typeface="Arial" panose="020B0604020202020204" pitchFamily="34" charset="0"/>
              <a:buChar char="•"/>
            </a:pPr>
            <a:r>
              <a:rPr lang="en-US" b="1" dirty="0"/>
              <a:t>$45,000 in prevented lost sales</a:t>
            </a:r>
            <a:r>
              <a:rPr lang="en-US" dirty="0"/>
              <a:t> from UK stockout</a:t>
            </a:r>
          </a:p>
          <a:p>
            <a:pPr>
              <a:buFont typeface="Arial" panose="020B0604020202020204" pitchFamily="34" charset="0"/>
              <a:buChar char="•"/>
            </a:pPr>
            <a:r>
              <a:rPr lang="en-US" b="1" dirty="0"/>
              <a:t>$20,000 in working capital saved</a:t>
            </a:r>
            <a:r>
              <a:rPr lang="en-US" dirty="0"/>
              <a:t> through network optimization</a:t>
            </a:r>
          </a:p>
          <a:p>
            <a:pPr>
              <a:buFont typeface="Arial" panose="020B0604020202020204" pitchFamily="34" charset="0"/>
              <a:buChar char="•"/>
            </a:pPr>
            <a:r>
              <a:rPr lang="en-US" b="1" dirty="0"/>
              <a:t>2 hours saved</a:t>
            </a:r>
            <a:r>
              <a:rPr lang="en-US" dirty="0"/>
              <a:t> versus manual planning</a:t>
            </a:r>
          </a:p>
          <a:p>
            <a:pPr>
              <a:buFont typeface="Arial" panose="020B0604020202020204" pitchFamily="34" charset="0"/>
              <a:buChar char="•"/>
            </a:pPr>
            <a:r>
              <a:rPr lang="en-US" b="1" dirty="0"/>
              <a:t>180% immediate ROI</a:t>
            </a:r>
            <a:r>
              <a:rPr lang="en-US" dirty="0"/>
              <a:t> on this single decision</a:t>
            </a:r>
          </a:p>
          <a:p>
            <a:r>
              <a:rPr lang="en-US" dirty="0"/>
              <a:t>This demonstrates how intelligent planning delivers value from day one."</a:t>
            </a:r>
          </a:p>
          <a:p>
            <a:pPr marL="0" lvl="0" indent="0" algn="l" rtl="0">
              <a:spcBef>
                <a:spcPts val="0"/>
              </a:spcBef>
              <a:spcAft>
                <a:spcPts val="0"/>
              </a:spcAft>
              <a:buNone/>
              <a:defRPr/>
            </a:pPr>
            <a:endParaRPr dirty="0"/>
          </a:p>
        </p:txBody>
      </p:sp>
    </p:spTree>
    <p:extLst>
      <p:ext uri="{BB962C8B-B14F-4D97-AF65-F5344CB8AC3E}">
        <p14:creationId xmlns:p14="http://schemas.microsoft.com/office/powerpoint/2010/main" val="3793417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9705A128-739C-8BDC-11F6-CFC3BE0C74A4}"/>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7A6C68FE-DD46-8C33-B4C8-B0DE2C16FE8E}"/>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865B3861-A740-98E1-DC7C-9185B10BFBF1}"/>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6: Data Model Architecture</a:t>
            </a:r>
          </a:p>
          <a:p>
            <a:pPr>
              <a:buNone/>
            </a:pPr>
            <a:r>
              <a:rPr lang="en-US" b="1" dirty="0"/>
              <a:t>Duration: 75 seconds</a:t>
            </a:r>
            <a:endParaRPr lang="en-US" dirty="0"/>
          </a:p>
          <a:p>
            <a:pPr>
              <a:buNone/>
            </a:pPr>
            <a:r>
              <a:rPr lang="en-US" dirty="0"/>
              <a:t>"Our data architecture is designed for real-time intelligence. Let me walk you through the flow:</a:t>
            </a:r>
          </a:p>
          <a:p>
            <a:pPr>
              <a:buNone/>
            </a:pPr>
            <a:r>
              <a:rPr lang="en-US" b="1" dirty="0"/>
              <a:t>Master Data Layer</a:t>
            </a:r>
            <a:r>
              <a:rPr lang="en-US" dirty="0"/>
              <a:t> contains stable information - items, warehouses, suppliers. This foundation rarely changes but cascades updates throughout the system.</a:t>
            </a:r>
          </a:p>
          <a:p>
            <a:pPr>
              <a:buNone/>
            </a:pPr>
            <a:r>
              <a:rPr lang="en-US" b="1" dirty="0"/>
              <a:t>Operational Data Layer</a:t>
            </a:r>
            <a:r>
              <a:rPr lang="en-US" dirty="0"/>
              <a:t> captures the current state - real-time inventory positions updated continuously, demand forecasts from our ML ensemble refreshed hourly, and open purchase orders tracked for visibility.</a:t>
            </a:r>
          </a:p>
          <a:p>
            <a:pPr>
              <a:buNone/>
            </a:pPr>
            <a:r>
              <a:rPr lang="en-US" b="1" dirty="0"/>
              <a:t>Intelligence Layer</a:t>
            </a:r>
            <a:r>
              <a:rPr lang="en-US" dirty="0"/>
              <a:t> is where the magic happens - reorder rules that adapt based on service levels, demand statistics calculating patterns and variations, and currency exchange rates for global calculations.</a:t>
            </a:r>
          </a:p>
          <a:p>
            <a:pPr>
              <a:buNone/>
            </a:pPr>
            <a:r>
              <a:rPr lang="en-US" b="1" dirty="0"/>
              <a:t>The Calculation Engine</a:t>
            </a:r>
            <a:r>
              <a:rPr lang="en-US" dirty="0"/>
              <a:t> at the center orchestrates everything - pulling data from all layers, running our ML ensemble for predictions, and generating actionable recommendations.</a:t>
            </a:r>
          </a:p>
          <a:p>
            <a:pPr>
              <a:buNone/>
            </a:pPr>
            <a:r>
              <a:rPr lang="en-US" dirty="0"/>
              <a:t>The data flows from real-time inventory updates through ML-powered forecasts to smart recommendations. Each component is designed for sub-100ms response times, ensuring planners get instant insights.</a:t>
            </a:r>
          </a:p>
          <a:p>
            <a:r>
              <a:rPr lang="en-US" dirty="0"/>
              <a:t>This architecture integrates seamlessly with existing ERP systems while providing the flexibility to incorporate new data sources like weather APIs or social sentiment for even better predictions."</a:t>
            </a:r>
          </a:p>
          <a:p>
            <a:pPr marL="0" lvl="0" indent="0" algn="l" rtl="0">
              <a:spcBef>
                <a:spcPts val="0"/>
              </a:spcBef>
              <a:spcAft>
                <a:spcPts val="0"/>
              </a:spcAft>
              <a:buNone/>
              <a:defRPr/>
            </a:pPr>
            <a:endParaRPr dirty="0"/>
          </a:p>
        </p:txBody>
      </p:sp>
    </p:spTree>
    <p:extLst>
      <p:ext uri="{BB962C8B-B14F-4D97-AF65-F5344CB8AC3E}">
        <p14:creationId xmlns:p14="http://schemas.microsoft.com/office/powerpoint/2010/main" val="2766028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92C213EF-F62F-698F-979F-C2AC19650324}"/>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CFC4A299-8B80-5436-8589-21FE23A998BD}"/>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769AC387-C69C-9763-AA39-0D5605A682CB}"/>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7: Implementation Approach &amp; Timeline</a:t>
            </a:r>
          </a:p>
          <a:p>
            <a:pPr>
              <a:buNone/>
            </a:pPr>
            <a:r>
              <a:rPr lang="en-US" b="1" dirty="0"/>
              <a:t>Duration: 90 seconds</a:t>
            </a:r>
            <a:endParaRPr lang="en-US" dirty="0"/>
          </a:p>
          <a:p>
            <a:pPr>
              <a:buNone/>
            </a:pPr>
            <a:r>
              <a:rPr lang="en-US" dirty="0"/>
              <a:t>"We've designed a phased implementation that delivers value immediately while building toward full automation.</a:t>
            </a:r>
          </a:p>
          <a:p>
            <a:pPr>
              <a:buNone/>
            </a:pPr>
            <a:r>
              <a:rPr lang="en-US" b="1" dirty="0"/>
              <a:t>Weeks 1-4: Foundation Phase</a:t>
            </a:r>
            <a:r>
              <a:rPr lang="en-US" dirty="0"/>
              <a:t> We deploy the core calculation engine, connect to your data sources, and launch the basic dashboard. Even in this first phase, we're automating calculations and providing real-time visibility. Planners save 3 hours per week immediately.</a:t>
            </a:r>
          </a:p>
          <a:p>
            <a:pPr>
              <a:buNone/>
            </a:pPr>
            <a:r>
              <a:rPr lang="en-US" b="1" dirty="0"/>
              <a:t>Weeks 5-8: Intelligence Phase</a:t>
            </a:r>
            <a:r>
              <a:rPr lang="en-US" dirty="0"/>
              <a:t> We activate ML forecasting, enable exception detection, and turn on multi-location optimization. This is where the magic starts - 50% reduction in stockouts as the system begins predicting and preventing problems. We expand the user base and refine based on feedback.</a:t>
            </a:r>
          </a:p>
          <a:p>
            <a:pPr>
              <a:buNone/>
            </a:pPr>
            <a:r>
              <a:rPr lang="en-US" b="1" dirty="0"/>
              <a:t>Weeks 9-12: Optimization Phase</a:t>
            </a:r>
            <a:r>
              <a:rPr lang="en-US" dirty="0"/>
              <a:t> We launch the AI assistant, enable advanced analytics, deploy mobile access, and complete the rollout. Full automation is achieved, delivering the complete ROI.</a:t>
            </a:r>
          </a:p>
          <a:p>
            <a:r>
              <a:rPr lang="en-US" dirty="0"/>
              <a:t>Each phase has clear deliverables and measurable outcomes. This isn't a 'big bang' approach - it's a systematic transformation that de-risks the implementation while delivering continuous value."</a:t>
            </a:r>
          </a:p>
          <a:p>
            <a:pPr marL="0" lvl="0" indent="0" algn="l" rtl="0">
              <a:spcBef>
                <a:spcPts val="0"/>
              </a:spcBef>
              <a:spcAft>
                <a:spcPts val="0"/>
              </a:spcAft>
              <a:buNone/>
              <a:defRPr/>
            </a:pPr>
            <a:endParaRPr dirty="0"/>
          </a:p>
        </p:txBody>
      </p:sp>
    </p:spTree>
    <p:extLst>
      <p:ext uri="{BB962C8B-B14F-4D97-AF65-F5344CB8AC3E}">
        <p14:creationId xmlns:p14="http://schemas.microsoft.com/office/powerpoint/2010/main" val="168316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F6AC6AB6-B567-2B7B-18D3-44B8C4EE269C}"/>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BB06B5F6-1EF2-DA96-C92C-E4C7EEA75BCC}"/>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7A98939F-8AD1-20B5-C885-7D7594CFD33A}"/>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8: Implementation Success Metrics</a:t>
            </a:r>
          </a:p>
          <a:p>
            <a:pPr>
              <a:buNone/>
            </a:pPr>
            <a:r>
              <a:rPr lang="en-US" b="1" dirty="0"/>
              <a:t>Duration: 60 seconds</a:t>
            </a:r>
            <a:endParaRPr lang="en-US" dirty="0"/>
          </a:p>
          <a:p>
            <a:pPr>
              <a:buNone/>
            </a:pPr>
            <a:r>
              <a:rPr lang="en-US" dirty="0"/>
              <a:t>"Let me show you exactly how we'll measure success at each phase.</a:t>
            </a:r>
          </a:p>
          <a:p>
            <a:pPr>
              <a:buNone/>
            </a:pPr>
            <a:r>
              <a:rPr lang="en-US" b="1" dirty="0"/>
              <a:t>Planning time</a:t>
            </a:r>
            <a:r>
              <a:rPr lang="en-US" dirty="0"/>
              <a:t> drops from 4 hours to 2 hours in Phase 2, then to just 45 minutes in Phase 3. That's giving your customers back 3+ hours every week.</a:t>
            </a:r>
          </a:p>
          <a:p>
            <a:pPr>
              <a:buNone/>
            </a:pPr>
            <a:r>
              <a:rPr lang="en-US" b="1" dirty="0"/>
              <a:t>Stockout rates</a:t>
            </a:r>
            <a:r>
              <a:rPr lang="en-US" dirty="0"/>
              <a:t> improve from 15% to 10% in Phase 2, reaching our target of 7.5% by Phase 3. This directly translates to recovered revenue.</a:t>
            </a:r>
          </a:p>
          <a:p>
            <a:pPr>
              <a:buNone/>
            </a:pPr>
            <a:r>
              <a:rPr lang="en-US" b="1" dirty="0"/>
              <a:t>Inventory levels</a:t>
            </a:r>
            <a:r>
              <a:rPr lang="en-US" dirty="0"/>
              <a:t> reduce from $8 million to $6.4 million - that's $1.6 million in freed working capital.</a:t>
            </a:r>
          </a:p>
          <a:p>
            <a:pPr>
              <a:buNone/>
            </a:pPr>
            <a:r>
              <a:rPr lang="en-US" b="1" dirty="0"/>
              <a:t>Forecast accuracy</a:t>
            </a:r>
            <a:r>
              <a:rPr lang="en-US" dirty="0"/>
              <a:t> improves from 70% to 85%, meaning better decisions across the board.</a:t>
            </a:r>
          </a:p>
          <a:p>
            <a:r>
              <a:rPr lang="en-US" dirty="0"/>
              <a:t>The key here is our low-risk approach. Each phase delivers immediate, measurable value while building toward full automation. There's no waiting months for results - value starts flowing from week one."</a:t>
            </a:r>
          </a:p>
          <a:p>
            <a:pPr marL="0" lvl="0" indent="0" algn="l" rtl="0">
              <a:spcBef>
                <a:spcPts val="0"/>
              </a:spcBef>
              <a:spcAft>
                <a:spcPts val="0"/>
              </a:spcAft>
              <a:buNone/>
              <a:defRPr/>
            </a:pPr>
            <a:endParaRPr dirty="0"/>
          </a:p>
        </p:txBody>
      </p:sp>
    </p:spTree>
    <p:extLst>
      <p:ext uri="{BB962C8B-B14F-4D97-AF65-F5344CB8AC3E}">
        <p14:creationId xmlns:p14="http://schemas.microsoft.com/office/powerpoint/2010/main" val="1584676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6B64AD5C-08D7-FACE-AA56-A3E82C0AEF80}"/>
            </a:ext>
          </a:extLst>
        </p:cNvPr>
        <p:cNvGrpSpPr/>
        <p:nvPr/>
      </p:nvGrpSpPr>
      <p:grpSpPr bwMode="auto">
        <a:xfrm>
          <a:off x="0" y="0"/>
          <a:ext cx="0" cy="0"/>
          <a:chOff x="0" y="0"/>
          <a:chExt cx="0" cy="0"/>
        </a:xfrm>
      </p:grpSpPr>
      <p:sp>
        <p:nvSpPr>
          <p:cNvPr id="218973376" name="Google Shape;135;g131e9805acd_0_0:notes">
            <a:extLst>
              <a:ext uri="{FF2B5EF4-FFF2-40B4-BE49-F238E27FC236}">
                <a16:creationId xmlns:a16="http://schemas.microsoft.com/office/drawing/2014/main" id="{30C64F75-3AAB-05FE-F28C-3826362F611A}"/>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289462" name="Google Shape;136;g131e9805acd_0_0:notes">
            <a:extLst>
              <a:ext uri="{FF2B5EF4-FFF2-40B4-BE49-F238E27FC236}">
                <a16:creationId xmlns:a16="http://schemas.microsoft.com/office/drawing/2014/main" id="{51F12BCF-4F01-702E-DED3-6530130E7CE7}"/>
              </a:ext>
            </a:extLst>
          </p:cNvPr>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9: Technical Architecture</a:t>
            </a:r>
          </a:p>
          <a:p>
            <a:pPr>
              <a:buNone/>
            </a:pPr>
            <a:r>
              <a:rPr lang="en-US" b="1" dirty="0"/>
              <a:t>Duration: 75 seconds</a:t>
            </a:r>
            <a:endParaRPr lang="en-US" dirty="0"/>
          </a:p>
          <a:p>
            <a:pPr>
              <a:buNone/>
            </a:pPr>
            <a:r>
              <a:rPr lang="en-US" dirty="0"/>
              <a:t>"Our technical architecture is built for the modern cloud while integrating seamlessly with existing systems.</a:t>
            </a:r>
          </a:p>
          <a:p>
            <a:pPr>
              <a:buNone/>
            </a:pPr>
            <a:r>
              <a:rPr lang="en-US" b="1" dirty="0"/>
              <a:t>Inbound data</a:t>
            </a:r>
            <a:r>
              <a:rPr lang="en-US" dirty="0"/>
              <a:t> flows from multiple sources - ERP systems for item masters and costs, WMS for real-time inventory, CRM for sales pipeline, and external APIs for weather and trends. We support both real-time streaming and batch updates.</a:t>
            </a:r>
          </a:p>
          <a:p>
            <a:pPr>
              <a:buNone/>
            </a:pPr>
            <a:r>
              <a:rPr lang="en-US" b="1" dirty="0"/>
              <a:t>Processing layer</a:t>
            </a:r>
            <a:r>
              <a:rPr lang="en-US" dirty="0"/>
              <a:t> features our ML engine with Prophet and LightGBM, business rules engine for company-specific logic, network optimizer for multi-location balancing, and GPT-3.5 powered AI assistant. Everything operates with sub-100ms response time.</a:t>
            </a:r>
          </a:p>
          <a:p>
            <a:pPr>
              <a:buNone/>
            </a:pPr>
            <a:r>
              <a:rPr lang="en-US" b="1" dirty="0"/>
              <a:t>Outbound integrations</a:t>
            </a:r>
            <a:r>
              <a:rPr lang="en-US" dirty="0"/>
              <a:t> include direct PO generation to procurement systems, multi-channel notifications via email and Slack, connections to BI tools like Tableau, and financial projections for planning.</a:t>
            </a:r>
          </a:p>
          <a:p>
            <a:pPr>
              <a:buNone/>
            </a:pPr>
            <a:r>
              <a:rPr lang="en-US" dirty="0"/>
              <a:t>The stack is modern and scalable:</a:t>
            </a:r>
          </a:p>
          <a:p>
            <a:pPr>
              <a:buFont typeface="Arial" panose="020B0604020202020204" pitchFamily="34" charset="0"/>
              <a:buChar char="•"/>
            </a:pPr>
            <a:r>
              <a:rPr lang="en-US" dirty="0"/>
              <a:t>React frontend with embedded chat widget</a:t>
            </a:r>
          </a:p>
          <a:p>
            <a:pPr>
              <a:buFont typeface="Arial" panose="020B0604020202020204" pitchFamily="34" charset="0"/>
              <a:buChar char="•"/>
            </a:pPr>
            <a:r>
              <a:rPr lang="en-US" dirty="0"/>
              <a:t>Python ML pipeline with Kafka streaming</a:t>
            </a:r>
          </a:p>
          <a:p>
            <a:pPr>
              <a:buFont typeface="Arial" panose="020B0604020202020204" pitchFamily="34" charset="0"/>
              <a:buChar char="•"/>
            </a:pPr>
            <a:r>
              <a:rPr lang="en-US" dirty="0"/>
              <a:t>Kubernetes deployment with auto-scaling</a:t>
            </a:r>
          </a:p>
          <a:p>
            <a:pPr>
              <a:buFont typeface="Arial" panose="020B0604020202020204" pitchFamily="34" charset="0"/>
              <a:buChar char="•"/>
            </a:pPr>
            <a:r>
              <a:rPr lang="en-US" dirty="0"/>
              <a:t>Vector database for similarity search</a:t>
            </a:r>
          </a:p>
          <a:p>
            <a:r>
              <a:rPr lang="en-US" dirty="0"/>
              <a:t>This architecture handles growth from hundreds to thousands of SKUs without performance degradation."</a:t>
            </a:r>
          </a:p>
          <a:p>
            <a:pPr marL="0" lvl="0" indent="0" algn="l" rtl="0">
              <a:spcBef>
                <a:spcPts val="0"/>
              </a:spcBef>
              <a:spcAft>
                <a:spcPts val="0"/>
              </a:spcAft>
              <a:buNone/>
              <a:defRPr/>
            </a:pPr>
            <a:endParaRPr dirty="0"/>
          </a:p>
        </p:txBody>
      </p:sp>
    </p:spTree>
    <p:extLst>
      <p:ext uri="{BB962C8B-B14F-4D97-AF65-F5344CB8AC3E}">
        <p14:creationId xmlns:p14="http://schemas.microsoft.com/office/powerpoint/2010/main" val="853669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matchingName="Title only 1" userDrawn="1">
  <p:cSld name="TITLE_ONLY_1">
    <p:bg>
      <p:bgPr>
        <a:blipFill>
          <a:blip r:embed="rId2">
            <a:alphaModFix/>
          </a:blip>
          <a:stretch/>
        </a:blipFill>
        <a:effectLst/>
      </p:bgPr>
    </p:bg>
    <p:spTree>
      <p:nvGrpSpPr>
        <p:cNvPr id="1" name=""/>
        <p:cNvGrpSpPr/>
        <p:nvPr/>
      </p:nvGrpSpPr>
      <p:grpSpPr bwMode="auto">
        <a:xfrm>
          <a:off x="0" y="0"/>
          <a:ext cx="0" cy="0"/>
          <a:chOff x="0" y="0"/>
          <a:chExt cx="0" cy="0"/>
        </a:xfrm>
      </p:grpSpPr>
      <p:sp>
        <p:nvSpPr>
          <p:cNvPr id="1689864773" name="Google Shape;10;p2"/>
          <p:cNvSpPr txBox="1">
            <a:spLocks noGrp="1"/>
          </p:cNvSpPr>
          <p:nvPr>
            <p:ph type="title"/>
          </p:nvPr>
        </p:nvSpPr>
        <p:spPr bwMode="auto">
          <a:xfrm>
            <a:off x="371650" y="157430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800"/>
              <a:buFont typeface="Zilla Slab"/>
              <a:buNone/>
              <a:defRPr sz="4800" b="1">
                <a:solidFill>
                  <a:schemeClr val="lt1"/>
                </a:solidFill>
                <a:latin typeface="Zilla Slab"/>
                <a:ea typeface="Zilla Slab"/>
                <a:cs typeface="Zilla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endParaRPr/>
          </a:p>
        </p:txBody>
      </p:sp>
      <p:pic>
        <p:nvPicPr>
          <p:cNvPr id="1799011004" name="Google Shape;11;p2"/>
          <p:cNvPicPr/>
          <p:nvPr/>
        </p:nvPicPr>
        <p:blipFill>
          <a:blip r:embed="rId3">
            <a:alphaModFix/>
          </a:blip>
          <a:stretch/>
        </p:blipFill>
        <p:spPr bwMode="auto">
          <a:xfrm>
            <a:off x="488900" y="763150"/>
            <a:ext cx="741448" cy="641900"/>
          </a:xfrm>
          <a:prstGeom prst="rect">
            <a:avLst/>
          </a:prstGeom>
          <a:noFill/>
          <a:ln>
            <a:noFill/>
          </a:ln>
        </p:spPr>
      </p:pic>
      <p:sp>
        <p:nvSpPr>
          <p:cNvPr id="1041193793" name="Google Shape;12;p2"/>
          <p:cNvSpPr txBox="1"/>
          <p:nvPr/>
        </p:nvSpPr>
        <p:spPr bwMode="auto">
          <a:xfrm>
            <a:off x="488900" y="2690108"/>
            <a:ext cx="5361300" cy="5226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defRPr/>
            </a:pPr>
            <a:endParaRPr sz="1600">
              <a:solidFill>
                <a:schemeClr val="lt1"/>
              </a:solidFill>
              <a:latin typeface="Figtree"/>
              <a:ea typeface="Figtree"/>
              <a:cs typeface="Figtree"/>
            </a:endParaRPr>
          </a:p>
        </p:txBody>
      </p:sp>
      <p:sp>
        <p:nvSpPr>
          <p:cNvPr id="1294406983" name="Google Shape;13;p2"/>
          <p:cNvSpPr txBox="1">
            <a:spLocks noGrp="1"/>
          </p:cNvSpPr>
          <p:nvPr>
            <p:ph type="subTitle" idx="1"/>
          </p:nvPr>
        </p:nvSpPr>
        <p:spPr bwMode="auto">
          <a:xfrm>
            <a:off x="488900" y="2629275"/>
            <a:ext cx="3192000" cy="7743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16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349575231" name="Google Shape;14;p2"/>
          <p:cNvSpPr txBox="1"/>
          <p:nvPr/>
        </p:nvSpPr>
        <p:spPr bwMode="auto">
          <a:xfrm>
            <a:off x="371650" y="4740500"/>
            <a:ext cx="6091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a:t>
            </a:r>
            <a:r>
              <a:rPr lang="en" sz="1200">
                <a:solidFill>
                  <a:schemeClr val="lt1"/>
                </a:solidFill>
                <a:latin typeface="Figtree"/>
                <a:ea typeface="Figtree"/>
                <a:cs typeface="Figtree"/>
              </a:rPr>
              <a:t>e</a:t>
            </a:r>
            <a:endParaRPr sz="1200">
              <a:solidFill>
                <a:schemeClr val="lt1"/>
              </a:solidFill>
              <a:latin typeface="Figtree"/>
              <a:ea typeface="Figtree"/>
              <a:cs typeface="Figtre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matchingName="Title and body 2 1 1 1" userDrawn="1">
  <p:cSld name="TITLE_AND_BODY_2_1_1_1">
    <p:spTree>
      <p:nvGrpSpPr>
        <p:cNvPr id="1" name=""/>
        <p:cNvGrpSpPr/>
        <p:nvPr/>
      </p:nvGrpSpPr>
      <p:grpSpPr bwMode="auto">
        <a:xfrm>
          <a:off x="0" y="0"/>
          <a:ext cx="0" cy="0"/>
          <a:chOff x="0" y="0"/>
          <a:chExt cx="0" cy="0"/>
        </a:xfrm>
      </p:grpSpPr>
      <p:pic>
        <p:nvPicPr>
          <p:cNvPr id="1333507100" name="Google Shape;76;p13"/>
          <p:cNvPicPr/>
          <p:nvPr/>
        </p:nvPicPr>
        <p:blipFill>
          <a:blip r:embed="rId2">
            <a:alphaModFix/>
          </a:blip>
          <a:srcRect t="4027" b="4027"/>
          <a:stretch/>
        </p:blipFill>
        <p:spPr bwMode="auto">
          <a:xfrm>
            <a:off x="-28575" y="4538475"/>
            <a:ext cx="9196401" cy="634099"/>
          </a:xfrm>
          <a:prstGeom prst="rect">
            <a:avLst/>
          </a:prstGeom>
          <a:noFill/>
          <a:ln>
            <a:noFill/>
          </a:ln>
        </p:spPr>
      </p:pic>
      <p:pic>
        <p:nvPicPr>
          <p:cNvPr id="2060132624" name="Google Shape;77;p13"/>
          <p:cNvPicPr/>
          <p:nvPr/>
        </p:nvPicPr>
        <p:blipFill>
          <a:blip r:embed="rId3">
            <a:alphaModFix/>
          </a:blip>
          <a:stretch/>
        </p:blipFill>
        <p:spPr bwMode="auto">
          <a:xfrm>
            <a:off x="8565178" y="4720125"/>
            <a:ext cx="346299" cy="291050"/>
          </a:xfrm>
          <a:prstGeom prst="rect">
            <a:avLst/>
          </a:prstGeom>
          <a:noFill/>
          <a:ln>
            <a:noFill/>
          </a:ln>
        </p:spPr>
      </p:pic>
      <p:sp>
        <p:nvSpPr>
          <p:cNvPr id="1789693670" name="Google Shape;78;p13"/>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363A3E"/>
              </a:buClr>
              <a:buSzPts val="2800"/>
              <a:buFont typeface="Zilla Slab"/>
              <a:buNone/>
              <a:defRPr b="1">
                <a:solidFill>
                  <a:srgbClr val="363A3E"/>
                </a:solidFill>
                <a:latin typeface="Zilla Slab"/>
                <a:ea typeface="Zilla Slab"/>
                <a:cs typeface="Zilla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endParaRPr/>
          </a:p>
        </p:txBody>
      </p:sp>
      <p:sp>
        <p:nvSpPr>
          <p:cNvPr id="488838755" name="Google Shape;79;p13"/>
          <p:cNvSpPr txBox="1">
            <a:spLocks noGrp="1"/>
          </p:cNvSpPr>
          <p:nvPr>
            <p:ph type="body" idx="1"/>
          </p:nvPr>
        </p:nvSpPr>
        <p:spPr bwMode="auto">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Figtree"/>
              <a:buChar char="●"/>
              <a:defRPr>
                <a:latin typeface="Figtree"/>
                <a:ea typeface="Figtree"/>
                <a:cs typeface="Figtree"/>
              </a:defRPr>
            </a:lvl1pPr>
            <a:lvl2pPr marL="914400" lvl="1" indent="-317500" rtl="0">
              <a:spcBef>
                <a:spcPts val="0"/>
              </a:spcBef>
              <a:spcAft>
                <a:spcPts val="0"/>
              </a:spcAft>
              <a:buSzPts val="1400"/>
              <a:buFont typeface="Figtree"/>
              <a:buChar char="○"/>
              <a:defRPr>
                <a:latin typeface="Figtree"/>
                <a:ea typeface="Figtree"/>
                <a:cs typeface="Figtree"/>
              </a:defRPr>
            </a:lvl2pPr>
            <a:lvl3pPr marL="1371600" lvl="2" indent="-317500" rtl="0">
              <a:spcBef>
                <a:spcPts val="0"/>
              </a:spcBef>
              <a:spcAft>
                <a:spcPts val="0"/>
              </a:spcAft>
              <a:buSzPts val="1400"/>
              <a:buFont typeface="Figtree"/>
              <a:buChar char="■"/>
              <a:defRPr>
                <a:latin typeface="Figtree"/>
                <a:ea typeface="Figtree"/>
                <a:cs typeface="Figtree"/>
              </a:defRPr>
            </a:lvl3pPr>
            <a:lvl4pPr marL="1828800" lvl="3" indent="-317500" rtl="0">
              <a:spcBef>
                <a:spcPts val="0"/>
              </a:spcBef>
              <a:spcAft>
                <a:spcPts val="0"/>
              </a:spcAft>
              <a:buSzPts val="1400"/>
              <a:buFont typeface="Figtree"/>
              <a:buChar char="●"/>
              <a:defRPr>
                <a:latin typeface="Figtree"/>
                <a:ea typeface="Figtree"/>
                <a:cs typeface="Figtree"/>
              </a:defRPr>
            </a:lvl4pPr>
            <a:lvl5pPr marL="2286000" lvl="4" indent="-317500" rtl="0">
              <a:spcBef>
                <a:spcPts val="0"/>
              </a:spcBef>
              <a:spcAft>
                <a:spcPts val="0"/>
              </a:spcAft>
              <a:buSzPts val="1400"/>
              <a:buFont typeface="Figtree"/>
              <a:buChar char="○"/>
              <a:defRPr>
                <a:latin typeface="Figtree"/>
                <a:ea typeface="Figtree"/>
                <a:cs typeface="Figtree"/>
              </a:defRPr>
            </a:lvl5pPr>
            <a:lvl6pPr marL="2743200" lvl="5" indent="-317500" rtl="0">
              <a:spcBef>
                <a:spcPts val="0"/>
              </a:spcBef>
              <a:spcAft>
                <a:spcPts val="0"/>
              </a:spcAft>
              <a:buSzPts val="1400"/>
              <a:buFont typeface="Figtree"/>
              <a:buChar char="■"/>
              <a:defRPr>
                <a:latin typeface="Figtree"/>
                <a:ea typeface="Figtree"/>
                <a:cs typeface="Figtree"/>
              </a:defRPr>
            </a:lvl6pPr>
            <a:lvl7pPr marL="3200400" lvl="6" indent="-317500" rtl="0">
              <a:spcBef>
                <a:spcPts val="0"/>
              </a:spcBef>
              <a:spcAft>
                <a:spcPts val="0"/>
              </a:spcAft>
              <a:buSzPts val="1400"/>
              <a:buFont typeface="Figtree"/>
              <a:buChar char="●"/>
              <a:defRPr>
                <a:latin typeface="Figtree"/>
                <a:ea typeface="Figtree"/>
                <a:cs typeface="Figtree"/>
              </a:defRPr>
            </a:lvl7pPr>
            <a:lvl8pPr marL="3657600" lvl="7" indent="-317500" rtl="0">
              <a:spcBef>
                <a:spcPts val="0"/>
              </a:spcBef>
              <a:spcAft>
                <a:spcPts val="0"/>
              </a:spcAft>
              <a:buSzPts val="1400"/>
              <a:buFont typeface="Figtree"/>
              <a:buChar char="○"/>
              <a:defRPr>
                <a:latin typeface="Figtree"/>
                <a:ea typeface="Figtree"/>
                <a:cs typeface="Figtree"/>
              </a:defRPr>
            </a:lvl8pPr>
            <a:lvl9pPr marL="4114800" lvl="8" indent="-317500" rtl="0">
              <a:spcBef>
                <a:spcPts val="0"/>
              </a:spcBef>
              <a:spcAft>
                <a:spcPts val="0"/>
              </a:spcAft>
              <a:buSzPts val="1400"/>
              <a:buFont typeface="Figtree"/>
              <a:buChar char="■"/>
              <a:defRPr>
                <a:latin typeface="Figtree"/>
                <a:ea typeface="Figtree"/>
                <a:cs typeface="Figtree"/>
              </a:defRPr>
            </a:lvl9pPr>
          </a:lstStyle>
          <a:p>
            <a:pPr>
              <a:defRPr/>
            </a:pPr>
            <a:endParaRPr/>
          </a:p>
        </p:txBody>
      </p:sp>
      <p:sp>
        <p:nvSpPr>
          <p:cNvPr id="929402215" name="Google Shape;80;p13"/>
          <p:cNvSpPr txBox="1">
            <a:spLocks noGrp="1"/>
          </p:cNvSpPr>
          <p:nvPr>
            <p:ph type="sldNum" idx="12"/>
          </p:nvPr>
        </p:nvSpPr>
        <p:spPr bwMode="auto">
          <a:xfrm>
            <a:off x="7921833" y="47036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latin typeface="Figtree"/>
                <a:ea typeface="Figtree"/>
                <a:cs typeface="Figtree"/>
              </a:defRPr>
            </a:lvl1pPr>
            <a:lvl2pPr lvl="1" rtl="0">
              <a:buNone/>
              <a:defRPr>
                <a:solidFill>
                  <a:schemeClr val="lt1"/>
                </a:solidFill>
                <a:latin typeface="Figtree"/>
                <a:ea typeface="Figtree"/>
                <a:cs typeface="Figtree"/>
              </a:defRPr>
            </a:lvl2pPr>
            <a:lvl3pPr lvl="2" rtl="0">
              <a:buNone/>
              <a:defRPr>
                <a:solidFill>
                  <a:schemeClr val="lt1"/>
                </a:solidFill>
                <a:latin typeface="Figtree"/>
                <a:ea typeface="Figtree"/>
                <a:cs typeface="Figtree"/>
              </a:defRPr>
            </a:lvl3pPr>
            <a:lvl4pPr lvl="3" rtl="0">
              <a:buNone/>
              <a:defRPr>
                <a:solidFill>
                  <a:schemeClr val="lt1"/>
                </a:solidFill>
                <a:latin typeface="Figtree"/>
                <a:ea typeface="Figtree"/>
                <a:cs typeface="Figtree"/>
              </a:defRPr>
            </a:lvl4pPr>
            <a:lvl5pPr lvl="4" rtl="0">
              <a:buNone/>
              <a:defRPr>
                <a:solidFill>
                  <a:schemeClr val="lt1"/>
                </a:solidFill>
                <a:latin typeface="Figtree"/>
                <a:ea typeface="Figtree"/>
                <a:cs typeface="Figtree"/>
              </a:defRPr>
            </a:lvl5pPr>
            <a:lvl6pPr lvl="5" rtl="0">
              <a:buNone/>
              <a:defRPr>
                <a:solidFill>
                  <a:schemeClr val="lt1"/>
                </a:solidFill>
                <a:latin typeface="Figtree"/>
                <a:ea typeface="Figtree"/>
                <a:cs typeface="Figtree"/>
              </a:defRPr>
            </a:lvl6pPr>
            <a:lvl7pPr lvl="6" rtl="0">
              <a:buNone/>
              <a:defRPr>
                <a:solidFill>
                  <a:schemeClr val="lt1"/>
                </a:solidFill>
                <a:latin typeface="Figtree"/>
                <a:ea typeface="Figtree"/>
                <a:cs typeface="Figtree"/>
              </a:defRPr>
            </a:lvl7pPr>
            <a:lvl8pPr lvl="7" rtl="0">
              <a:buNone/>
              <a:defRPr>
                <a:solidFill>
                  <a:schemeClr val="lt1"/>
                </a:solidFill>
                <a:latin typeface="Figtree"/>
                <a:ea typeface="Figtree"/>
                <a:cs typeface="Figtree"/>
              </a:defRPr>
            </a:lvl8pPr>
            <a:lvl9pPr lvl="8" rtl="0">
              <a:buNone/>
              <a:defRPr>
                <a:solidFill>
                  <a:schemeClr val="lt1"/>
                </a:solidFill>
                <a:latin typeface="Figtree"/>
                <a:ea typeface="Figtree"/>
                <a:cs typeface="Figtree"/>
              </a:defRPr>
            </a:lvl9pPr>
          </a:lstStyle>
          <a:p>
            <a:pPr marL="0" lvl="0" indent="0" algn="r" rtl="0">
              <a:spcBef>
                <a:spcPts val="0"/>
              </a:spcBef>
              <a:spcAft>
                <a:spcPts val="0"/>
              </a:spcAft>
              <a:buNone/>
              <a:defRPr/>
            </a:pPr>
            <a:fld id="{00000000-1234-1234-1234-123412341234}" type="slidenum">
              <a:rPr lang="en"/>
              <a:t>‹#›</a:t>
            </a:fld>
            <a:endParaRPr/>
          </a:p>
        </p:txBody>
      </p:sp>
      <p:sp>
        <p:nvSpPr>
          <p:cNvPr id="882837224" name="Google Shape;81;p13"/>
          <p:cNvSpPr txBox="1"/>
          <p:nvPr/>
        </p:nvSpPr>
        <p:spPr bwMode="auto">
          <a:xfrm>
            <a:off x="3586525" y="4893400"/>
            <a:ext cx="48840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distribute</a:t>
            </a:r>
            <a:endParaRPr sz="1000">
              <a:solidFill>
                <a:schemeClr val="lt1"/>
              </a:solidFill>
              <a:latin typeface="Figtree"/>
              <a:ea typeface="Figtree"/>
              <a:cs typeface="Figtre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matchingName="Section title and description" userDrawn="1">
  <p:cSld name="SECTION_TITLE_AND_DESCRIPTION">
    <p:spTree>
      <p:nvGrpSpPr>
        <p:cNvPr id="1" name=""/>
        <p:cNvGrpSpPr/>
        <p:nvPr/>
      </p:nvGrpSpPr>
      <p:grpSpPr bwMode="auto">
        <a:xfrm>
          <a:off x="0" y="0"/>
          <a:ext cx="0" cy="0"/>
          <a:chOff x="0" y="0"/>
          <a:chExt cx="0" cy="0"/>
        </a:xfrm>
      </p:grpSpPr>
      <p:sp>
        <p:nvSpPr>
          <p:cNvPr id="1919742838" name="Google Shape;83;p14"/>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pic>
        <p:nvPicPr>
          <p:cNvPr id="196847522" name="Google Shape;84;p14"/>
          <p:cNvPicPr/>
          <p:nvPr/>
        </p:nvPicPr>
        <p:blipFill>
          <a:blip r:embed="rId2">
            <a:alphaModFix/>
          </a:blip>
          <a:srcRect l="1305" r="1305"/>
          <a:stretch/>
        </p:blipFill>
        <p:spPr bwMode="auto">
          <a:xfrm>
            <a:off x="7587025" y="-11900"/>
            <a:ext cx="1604601" cy="5167299"/>
          </a:xfrm>
          <a:prstGeom prst="rect">
            <a:avLst/>
          </a:prstGeom>
          <a:noFill/>
          <a:ln>
            <a:noFill/>
          </a:ln>
        </p:spPr>
      </p:pic>
      <p:pic>
        <p:nvPicPr>
          <p:cNvPr id="547326458" name="Google Shape;85;p14"/>
          <p:cNvPicPr/>
          <p:nvPr/>
        </p:nvPicPr>
        <p:blipFill>
          <a:blip r:embed="rId3">
            <a:alphaModFix/>
          </a:blip>
          <a:stretch/>
        </p:blipFill>
        <p:spPr bwMode="auto">
          <a:xfrm>
            <a:off x="8565178" y="4679175"/>
            <a:ext cx="346299" cy="291050"/>
          </a:xfrm>
          <a:prstGeom prst="rect">
            <a:avLst/>
          </a:prstGeom>
          <a:noFill/>
          <a:ln>
            <a:noFill/>
          </a:ln>
        </p:spPr>
      </p:pic>
      <p:sp>
        <p:nvSpPr>
          <p:cNvPr id="352060158" name="Google Shape;86;p14"/>
          <p:cNvSpPr txBox="1">
            <a:spLocks noGrp="1"/>
          </p:cNvSpPr>
          <p:nvPr>
            <p:ph type="title"/>
          </p:nvPr>
        </p:nvSpPr>
        <p:spPr bwMode="auto">
          <a:xfrm>
            <a:off x="311700" y="445025"/>
            <a:ext cx="68511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363A3E"/>
              </a:buClr>
              <a:buSzPts val="2800"/>
              <a:buFont typeface="Zilla Slab"/>
              <a:buNone/>
              <a:defRPr b="1">
                <a:solidFill>
                  <a:srgbClr val="363A3E"/>
                </a:solidFill>
                <a:latin typeface="Zilla Slab"/>
                <a:ea typeface="Zilla Slab"/>
                <a:cs typeface="Zilla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endParaRPr/>
          </a:p>
        </p:txBody>
      </p:sp>
      <p:sp>
        <p:nvSpPr>
          <p:cNvPr id="1973467675" name="Google Shape;87;p14"/>
          <p:cNvSpPr txBox="1">
            <a:spLocks noGrp="1"/>
          </p:cNvSpPr>
          <p:nvPr>
            <p:ph type="body" idx="1"/>
          </p:nvPr>
        </p:nvSpPr>
        <p:spPr bwMode="auto">
          <a:xfrm>
            <a:off x="311700" y="1152475"/>
            <a:ext cx="64512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Figtree"/>
              <a:buChar char="●"/>
              <a:defRPr>
                <a:latin typeface="Figtree"/>
                <a:ea typeface="Figtree"/>
                <a:cs typeface="Figtree"/>
              </a:defRPr>
            </a:lvl1pPr>
            <a:lvl2pPr marL="914400" lvl="1" indent="-317500" rtl="0">
              <a:spcBef>
                <a:spcPts val="0"/>
              </a:spcBef>
              <a:spcAft>
                <a:spcPts val="0"/>
              </a:spcAft>
              <a:buSzPts val="1400"/>
              <a:buFont typeface="Figtree"/>
              <a:buChar char="○"/>
              <a:defRPr>
                <a:latin typeface="Figtree"/>
                <a:ea typeface="Figtree"/>
                <a:cs typeface="Figtree"/>
              </a:defRPr>
            </a:lvl2pPr>
            <a:lvl3pPr marL="1371600" lvl="2" indent="-317500" rtl="0">
              <a:spcBef>
                <a:spcPts val="0"/>
              </a:spcBef>
              <a:spcAft>
                <a:spcPts val="0"/>
              </a:spcAft>
              <a:buSzPts val="1400"/>
              <a:buFont typeface="Figtree"/>
              <a:buChar char="■"/>
              <a:defRPr>
                <a:latin typeface="Figtree"/>
                <a:ea typeface="Figtree"/>
                <a:cs typeface="Figtree"/>
              </a:defRPr>
            </a:lvl3pPr>
            <a:lvl4pPr marL="1828800" lvl="3" indent="-317500" rtl="0">
              <a:spcBef>
                <a:spcPts val="0"/>
              </a:spcBef>
              <a:spcAft>
                <a:spcPts val="0"/>
              </a:spcAft>
              <a:buSzPts val="1400"/>
              <a:buFont typeface="Figtree"/>
              <a:buChar char="●"/>
              <a:defRPr>
                <a:latin typeface="Figtree"/>
                <a:ea typeface="Figtree"/>
                <a:cs typeface="Figtree"/>
              </a:defRPr>
            </a:lvl4pPr>
            <a:lvl5pPr marL="2286000" lvl="4" indent="-317500" rtl="0">
              <a:spcBef>
                <a:spcPts val="0"/>
              </a:spcBef>
              <a:spcAft>
                <a:spcPts val="0"/>
              </a:spcAft>
              <a:buSzPts val="1400"/>
              <a:buFont typeface="Figtree"/>
              <a:buChar char="○"/>
              <a:defRPr>
                <a:latin typeface="Figtree"/>
                <a:ea typeface="Figtree"/>
                <a:cs typeface="Figtree"/>
              </a:defRPr>
            </a:lvl5pPr>
            <a:lvl6pPr marL="2743200" lvl="5" indent="-317500" rtl="0">
              <a:spcBef>
                <a:spcPts val="0"/>
              </a:spcBef>
              <a:spcAft>
                <a:spcPts val="0"/>
              </a:spcAft>
              <a:buSzPts val="1400"/>
              <a:buFont typeface="Figtree"/>
              <a:buChar char="■"/>
              <a:defRPr>
                <a:latin typeface="Figtree"/>
                <a:ea typeface="Figtree"/>
                <a:cs typeface="Figtree"/>
              </a:defRPr>
            </a:lvl6pPr>
            <a:lvl7pPr marL="3200400" lvl="6" indent="-317500" rtl="0">
              <a:spcBef>
                <a:spcPts val="0"/>
              </a:spcBef>
              <a:spcAft>
                <a:spcPts val="0"/>
              </a:spcAft>
              <a:buSzPts val="1400"/>
              <a:buFont typeface="Figtree"/>
              <a:buChar char="●"/>
              <a:defRPr>
                <a:latin typeface="Figtree"/>
                <a:ea typeface="Figtree"/>
                <a:cs typeface="Figtree"/>
              </a:defRPr>
            </a:lvl7pPr>
            <a:lvl8pPr marL="3657600" lvl="7" indent="-317500" rtl="0">
              <a:spcBef>
                <a:spcPts val="0"/>
              </a:spcBef>
              <a:spcAft>
                <a:spcPts val="0"/>
              </a:spcAft>
              <a:buSzPts val="1400"/>
              <a:buFont typeface="Figtree"/>
              <a:buChar char="○"/>
              <a:defRPr>
                <a:latin typeface="Figtree"/>
                <a:ea typeface="Figtree"/>
                <a:cs typeface="Figtree"/>
              </a:defRPr>
            </a:lvl8pPr>
            <a:lvl9pPr marL="4114800" lvl="8" indent="-317500" rtl="0">
              <a:spcBef>
                <a:spcPts val="0"/>
              </a:spcBef>
              <a:spcAft>
                <a:spcPts val="0"/>
              </a:spcAft>
              <a:buSzPts val="1400"/>
              <a:buFont typeface="Figtree"/>
              <a:buChar char="■"/>
              <a:defRPr>
                <a:latin typeface="Figtree"/>
                <a:ea typeface="Figtree"/>
                <a:cs typeface="Figtree"/>
              </a:defRPr>
            </a:lvl9pPr>
          </a:lstStyle>
          <a:p>
            <a:pPr>
              <a:defRPr/>
            </a:pPr>
            <a:endParaRPr/>
          </a:p>
        </p:txBody>
      </p:sp>
      <p:sp>
        <p:nvSpPr>
          <p:cNvPr id="769705438" name="Google Shape;88;p14"/>
          <p:cNvSpPr txBox="1">
            <a:spLocks noGrp="1"/>
          </p:cNvSpPr>
          <p:nvPr>
            <p:ph type="sldNum" idx="2"/>
          </p:nvPr>
        </p:nvSpPr>
        <p:spPr bwMode="auto">
          <a:xfrm>
            <a:off x="7936677"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defRPr/>
            </a:pPr>
            <a:fld id="{00000000-1234-1234-1234-123412341234}" type="slidenum">
              <a:rPr lang="en"/>
              <a:t>‹#›</a:t>
            </a:fld>
            <a:endParaRPr/>
          </a:p>
        </p:txBody>
      </p:sp>
      <p:sp>
        <p:nvSpPr>
          <p:cNvPr id="1376162970" name="Google Shape;89;p14"/>
          <p:cNvSpPr txBox="1"/>
          <p:nvPr/>
        </p:nvSpPr>
        <p:spPr bwMode="auto">
          <a:xfrm>
            <a:off x="3055075" y="4893400"/>
            <a:ext cx="4505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dk2"/>
                </a:solidFill>
                <a:latin typeface="Figtree"/>
                <a:ea typeface="Figtree"/>
                <a:cs typeface="Figtree"/>
              </a:rPr>
              <a:t>Private &amp; Confidential to Everest Systems- Do not duplicate or distribute</a:t>
            </a:r>
            <a:endParaRPr sz="1000">
              <a:solidFill>
                <a:schemeClr val="dk2"/>
              </a:solidFill>
              <a:latin typeface="Figtree"/>
              <a:ea typeface="Figtree"/>
              <a:cs typeface="Figtre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matchingName="Section title and description 1" userDrawn="1">
  <p:cSld name="SECTION_TITLE_AND_DESCRIPTION_1">
    <p:spTree>
      <p:nvGrpSpPr>
        <p:cNvPr id="1" name=""/>
        <p:cNvGrpSpPr/>
        <p:nvPr/>
      </p:nvGrpSpPr>
      <p:grpSpPr bwMode="auto">
        <a:xfrm>
          <a:off x="0" y="0"/>
          <a:ext cx="0" cy="0"/>
          <a:chOff x="0" y="0"/>
          <a:chExt cx="0" cy="0"/>
        </a:xfrm>
      </p:grpSpPr>
      <p:sp>
        <p:nvSpPr>
          <p:cNvPr id="613523424" name="Google Shape;91;p15"/>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defRPr/>
            </a:pPr>
            <a:fld id="{00000000-1234-1234-1234-123412341234}" type="slidenum">
              <a:rPr lang="en"/>
              <a:t>‹#›</a:t>
            </a:fld>
            <a:endParaRPr/>
          </a:p>
        </p:txBody>
      </p:sp>
      <p:pic>
        <p:nvPicPr>
          <p:cNvPr id="1100769853" name="Google Shape;92;p15"/>
          <p:cNvPicPr/>
          <p:nvPr/>
        </p:nvPicPr>
        <p:blipFill>
          <a:blip r:embed="rId2">
            <a:alphaModFix/>
          </a:blip>
          <a:srcRect l="1305" r="1305"/>
          <a:stretch/>
        </p:blipFill>
        <p:spPr bwMode="auto">
          <a:xfrm>
            <a:off x="7587025" y="-11900"/>
            <a:ext cx="1604601" cy="5167299"/>
          </a:xfrm>
          <a:prstGeom prst="rect">
            <a:avLst/>
          </a:prstGeom>
          <a:noFill/>
          <a:ln>
            <a:noFill/>
          </a:ln>
        </p:spPr>
      </p:pic>
      <p:pic>
        <p:nvPicPr>
          <p:cNvPr id="994010966" name="Google Shape;93;p15"/>
          <p:cNvPicPr/>
          <p:nvPr/>
        </p:nvPicPr>
        <p:blipFill>
          <a:blip r:embed="rId3">
            <a:alphaModFix/>
          </a:blip>
          <a:stretch/>
        </p:blipFill>
        <p:spPr bwMode="auto">
          <a:xfrm>
            <a:off x="8565178" y="4679175"/>
            <a:ext cx="346299" cy="291050"/>
          </a:xfrm>
          <a:prstGeom prst="rect">
            <a:avLst/>
          </a:prstGeom>
          <a:noFill/>
          <a:ln>
            <a:noFill/>
          </a:ln>
        </p:spPr>
      </p:pic>
      <p:sp>
        <p:nvSpPr>
          <p:cNvPr id="1068422167" name="Google Shape;94;p15"/>
          <p:cNvSpPr txBox="1">
            <a:spLocks noGrp="1"/>
          </p:cNvSpPr>
          <p:nvPr>
            <p:ph type="title"/>
          </p:nvPr>
        </p:nvSpPr>
        <p:spPr bwMode="auto">
          <a:xfrm>
            <a:off x="311700" y="445025"/>
            <a:ext cx="68511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363A3E"/>
              </a:buClr>
              <a:buSzPts val="2800"/>
              <a:buFont typeface="Zilla Slab"/>
              <a:buNone/>
              <a:defRPr b="1">
                <a:solidFill>
                  <a:srgbClr val="363A3E"/>
                </a:solidFill>
                <a:latin typeface="Zilla Slab"/>
                <a:ea typeface="Zilla Slab"/>
                <a:cs typeface="Zilla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endParaRPr/>
          </a:p>
        </p:txBody>
      </p:sp>
      <p:sp>
        <p:nvSpPr>
          <p:cNvPr id="218012669" name="Google Shape;95;p15"/>
          <p:cNvSpPr txBox="1">
            <a:spLocks noGrp="1"/>
          </p:cNvSpPr>
          <p:nvPr>
            <p:ph type="body" idx="1"/>
          </p:nvPr>
        </p:nvSpPr>
        <p:spPr bwMode="auto">
          <a:xfrm>
            <a:off x="311700" y="1152475"/>
            <a:ext cx="64512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Figtree"/>
              <a:buChar char="●"/>
              <a:defRPr>
                <a:latin typeface="Figtree"/>
                <a:ea typeface="Figtree"/>
                <a:cs typeface="Figtree"/>
              </a:defRPr>
            </a:lvl1pPr>
            <a:lvl2pPr marL="914400" lvl="1" indent="-317500" rtl="0">
              <a:spcBef>
                <a:spcPts val="0"/>
              </a:spcBef>
              <a:spcAft>
                <a:spcPts val="0"/>
              </a:spcAft>
              <a:buSzPts val="1400"/>
              <a:buFont typeface="Figtree"/>
              <a:buChar char="○"/>
              <a:defRPr>
                <a:latin typeface="Figtree"/>
                <a:ea typeface="Figtree"/>
                <a:cs typeface="Figtree"/>
              </a:defRPr>
            </a:lvl2pPr>
            <a:lvl3pPr marL="1371600" lvl="2" indent="-317500" rtl="0">
              <a:spcBef>
                <a:spcPts val="0"/>
              </a:spcBef>
              <a:spcAft>
                <a:spcPts val="0"/>
              </a:spcAft>
              <a:buSzPts val="1400"/>
              <a:buFont typeface="Figtree"/>
              <a:buChar char="■"/>
              <a:defRPr>
                <a:latin typeface="Figtree"/>
                <a:ea typeface="Figtree"/>
                <a:cs typeface="Figtree"/>
              </a:defRPr>
            </a:lvl3pPr>
            <a:lvl4pPr marL="1828800" lvl="3" indent="-317500" rtl="0">
              <a:spcBef>
                <a:spcPts val="0"/>
              </a:spcBef>
              <a:spcAft>
                <a:spcPts val="0"/>
              </a:spcAft>
              <a:buSzPts val="1400"/>
              <a:buFont typeface="Figtree"/>
              <a:buChar char="●"/>
              <a:defRPr>
                <a:latin typeface="Figtree"/>
                <a:ea typeface="Figtree"/>
                <a:cs typeface="Figtree"/>
              </a:defRPr>
            </a:lvl4pPr>
            <a:lvl5pPr marL="2286000" lvl="4" indent="-317500" rtl="0">
              <a:spcBef>
                <a:spcPts val="0"/>
              </a:spcBef>
              <a:spcAft>
                <a:spcPts val="0"/>
              </a:spcAft>
              <a:buSzPts val="1400"/>
              <a:buFont typeface="Figtree"/>
              <a:buChar char="○"/>
              <a:defRPr>
                <a:latin typeface="Figtree"/>
                <a:ea typeface="Figtree"/>
                <a:cs typeface="Figtree"/>
              </a:defRPr>
            </a:lvl5pPr>
            <a:lvl6pPr marL="2743200" lvl="5" indent="-317500" rtl="0">
              <a:spcBef>
                <a:spcPts val="0"/>
              </a:spcBef>
              <a:spcAft>
                <a:spcPts val="0"/>
              </a:spcAft>
              <a:buSzPts val="1400"/>
              <a:buFont typeface="Figtree"/>
              <a:buChar char="■"/>
              <a:defRPr>
                <a:latin typeface="Figtree"/>
                <a:ea typeface="Figtree"/>
                <a:cs typeface="Figtree"/>
              </a:defRPr>
            </a:lvl6pPr>
            <a:lvl7pPr marL="3200400" lvl="6" indent="-317500" rtl="0">
              <a:spcBef>
                <a:spcPts val="0"/>
              </a:spcBef>
              <a:spcAft>
                <a:spcPts val="0"/>
              </a:spcAft>
              <a:buSzPts val="1400"/>
              <a:buFont typeface="Figtree"/>
              <a:buChar char="●"/>
              <a:defRPr>
                <a:latin typeface="Figtree"/>
                <a:ea typeface="Figtree"/>
                <a:cs typeface="Figtree"/>
              </a:defRPr>
            </a:lvl7pPr>
            <a:lvl8pPr marL="3657600" lvl="7" indent="-317500" rtl="0">
              <a:spcBef>
                <a:spcPts val="0"/>
              </a:spcBef>
              <a:spcAft>
                <a:spcPts val="0"/>
              </a:spcAft>
              <a:buSzPts val="1400"/>
              <a:buFont typeface="Figtree"/>
              <a:buChar char="○"/>
              <a:defRPr>
                <a:latin typeface="Figtree"/>
                <a:ea typeface="Figtree"/>
                <a:cs typeface="Figtree"/>
              </a:defRPr>
            </a:lvl8pPr>
            <a:lvl9pPr marL="4114800" lvl="8" indent="-317500" rtl="0">
              <a:spcBef>
                <a:spcPts val="0"/>
              </a:spcBef>
              <a:spcAft>
                <a:spcPts val="0"/>
              </a:spcAft>
              <a:buSzPts val="1400"/>
              <a:buFont typeface="Figtree"/>
              <a:buChar char="■"/>
              <a:defRPr>
                <a:latin typeface="Figtree"/>
                <a:ea typeface="Figtree"/>
                <a:cs typeface="Figtree"/>
              </a:defRPr>
            </a:lvl9pPr>
          </a:lstStyle>
          <a:p>
            <a:pPr>
              <a:defRPr/>
            </a:pPr>
            <a:endParaRPr/>
          </a:p>
        </p:txBody>
      </p:sp>
      <p:sp>
        <p:nvSpPr>
          <p:cNvPr id="1533122366" name="Google Shape;96;p15"/>
          <p:cNvSpPr txBox="1">
            <a:spLocks noGrp="1"/>
          </p:cNvSpPr>
          <p:nvPr>
            <p:ph type="sldNum" idx="2"/>
          </p:nvPr>
        </p:nvSpPr>
        <p:spPr bwMode="auto">
          <a:xfrm>
            <a:off x="7936677"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defRPr/>
            </a:pPr>
            <a:fld id="{00000000-1234-1234-1234-123412341234}" type="slidenum">
              <a:rPr lang="en"/>
              <a:t>‹#›</a:t>
            </a:fld>
            <a:endParaRPr/>
          </a:p>
        </p:txBody>
      </p:sp>
      <p:sp>
        <p:nvSpPr>
          <p:cNvPr id="1640036513" name="Google Shape;97;p15"/>
          <p:cNvSpPr txBox="1"/>
          <p:nvPr/>
        </p:nvSpPr>
        <p:spPr bwMode="auto">
          <a:xfrm>
            <a:off x="3055075" y="4893400"/>
            <a:ext cx="4505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dk2"/>
                </a:solidFill>
                <a:latin typeface="Figtree"/>
                <a:ea typeface="Figtree"/>
                <a:cs typeface="Figtree"/>
              </a:rPr>
              <a:t>Private &amp; Confidential to Everest Systems- Do not duplicate or distribute</a:t>
            </a:r>
            <a:endParaRPr sz="1000">
              <a:solidFill>
                <a:schemeClr val="dk2"/>
              </a:solidFill>
              <a:latin typeface="Figtree"/>
              <a:ea typeface="Figtree"/>
              <a:cs typeface="Figtre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matchingName="Section title and description 1 1" userDrawn="1">
  <p:cSld name="SECTION_TITLE_AND_DESCRIPTION_1_1">
    <p:spTree>
      <p:nvGrpSpPr>
        <p:cNvPr id="1" name=""/>
        <p:cNvGrpSpPr/>
        <p:nvPr/>
      </p:nvGrpSpPr>
      <p:grpSpPr bwMode="auto">
        <a:xfrm>
          <a:off x="0" y="0"/>
          <a:ext cx="0" cy="0"/>
          <a:chOff x="0" y="0"/>
          <a:chExt cx="0" cy="0"/>
        </a:xfrm>
      </p:grpSpPr>
      <p:sp>
        <p:nvSpPr>
          <p:cNvPr id="973973344" name="Google Shape;99;p16"/>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defRPr/>
            </a:pPr>
            <a:fld id="{00000000-1234-1234-1234-123412341234}" type="slidenum">
              <a:rPr lang="en"/>
              <a:t>‹#›</a:t>
            </a:fld>
            <a:endParaRPr/>
          </a:p>
        </p:txBody>
      </p:sp>
      <p:pic>
        <p:nvPicPr>
          <p:cNvPr id="952914997" name="Google Shape;100;p16"/>
          <p:cNvPicPr/>
          <p:nvPr/>
        </p:nvPicPr>
        <p:blipFill>
          <a:blip r:embed="rId2">
            <a:alphaModFix/>
          </a:blip>
          <a:srcRect l="1305" r="1305"/>
          <a:stretch/>
        </p:blipFill>
        <p:spPr bwMode="auto">
          <a:xfrm>
            <a:off x="7587025" y="-11900"/>
            <a:ext cx="1604601" cy="5167299"/>
          </a:xfrm>
          <a:prstGeom prst="rect">
            <a:avLst/>
          </a:prstGeom>
          <a:noFill/>
          <a:ln>
            <a:noFill/>
          </a:ln>
        </p:spPr>
      </p:pic>
      <p:pic>
        <p:nvPicPr>
          <p:cNvPr id="1660544826" name="Google Shape;101;p16"/>
          <p:cNvPicPr/>
          <p:nvPr/>
        </p:nvPicPr>
        <p:blipFill>
          <a:blip r:embed="rId3">
            <a:alphaModFix/>
          </a:blip>
          <a:stretch/>
        </p:blipFill>
        <p:spPr bwMode="auto">
          <a:xfrm>
            <a:off x="8565178" y="4679175"/>
            <a:ext cx="346299" cy="291050"/>
          </a:xfrm>
          <a:prstGeom prst="rect">
            <a:avLst/>
          </a:prstGeom>
          <a:noFill/>
          <a:ln>
            <a:noFill/>
          </a:ln>
        </p:spPr>
      </p:pic>
      <p:sp>
        <p:nvSpPr>
          <p:cNvPr id="586559846" name="Google Shape;102;p16"/>
          <p:cNvSpPr txBox="1">
            <a:spLocks noGrp="1"/>
          </p:cNvSpPr>
          <p:nvPr>
            <p:ph type="title"/>
          </p:nvPr>
        </p:nvSpPr>
        <p:spPr bwMode="auto">
          <a:xfrm>
            <a:off x="311700" y="445025"/>
            <a:ext cx="68511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363A3E"/>
              </a:buClr>
              <a:buSzPts val="2800"/>
              <a:buFont typeface="Zilla Slab"/>
              <a:buNone/>
              <a:defRPr b="1">
                <a:solidFill>
                  <a:srgbClr val="363A3E"/>
                </a:solidFill>
                <a:latin typeface="Zilla Slab"/>
                <a:ea typeface="Zilla Slab"/>
                <a:cs typeface="Zilla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endParaRPr/>
          </a:p>
        </p:txBody>
      </p:sp>
      <p:sp>
        <p:nvSpPr>
          <p:cNvPr id="15526780" name="Google Shape;103;p16"/>
          <p:cNvSpPr txBox="1">
            <a:spLocks noGrp="1"/>
          </p:cNvSpPr>
          <p:nvPr>
            <p:ph type="body" idx="1"/>
          </p:nvPr>
        </p:nvSpPr>
        <p:spPr bwMode="auto">
          <a:xfrm>
            <a:off x="311700" y="1152475"/>
            <a:ext cx="64512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Figtree"/>
              <a:buChar char="●"/>
              <a:defRPr>
                <a:latin typeface="Figtree"/>
                <a:ea typeface="Figtree"/>
                <a:cs typeface="Figtree"/>
              </a:defRPr>
            </a:lvl1pPr>
            <a:lvl2pPr marL="914400" lvl="1" indent="-317500" rtl="0">
              <a:spcBef>
                <a:spcPts val="0"/>
              </a:spcBef>
              <a:spcAft>
                <a:spcPts val="0"/>
              </a:spcAft>
              <a:buSzPts val="1400"/>
              <a:buFont typeface="Figtree"/>
              <a:buChar char="○"/>
              <a:defRPr>
                <a:latin typeface="Figtree"/>
                <a:ea typeface="Figtree"/>
                <a:cs typeface="Figtree"/>
              </a:defRPr>
            </a:lvl2pPr>
            <a:lvl3pPr marL="1371600" lvl="2" indent="-317500" rtl="0">
              <a:spcBef>
                <a:spcPts val="0"/>
              </a:spcBef>
              <a:spcAft>
                <a:spcPts val="0"/>
              </a:spcAft>
              <a:buSzPts val="1400"/>
              <a:buFont typeface="Figtree"/>
              <a:buChar char="■"/>
              <a:defRPr>
                <a:latin typeface="Figtree"/>
                <a:ea typeface="Figtree"/>
                <a:cs typeface="Figtree"/>
              </a:defRPr>
            </a:lvl3pPr>
            <a:lvl4pPr marL="1828800" lvl="3" indent="-317500" rtl="0">
              <a:spcBef>
                <a:spcPts val="0"/>
              </a:spcBef>
              <a:spcAft>
                <a:spcPts val="0"/>
              </a:spcAft>
              <a:buSzPts val="1400"/>
              <a:buFont typeface="Figtree"/>
              <a:buChar char="●"/>
              <a:defRPr>
                <a:latin typeface="Figtree"/>
                <a:ea typeface="Figtree"/>
                <a:cs typeface="Figtree"/>
              </a:defRPr>
            </a:lvl4pPr>
            <a:lvl5pPr marL="2286000" lvl="4" indent="-317500" rtl="0">
              <a:spcBef>
                <a:spcPts val="0"/>
              </a:spcBef>
              <a:spcAft>
                <a:spcPts val="0"/>
              </a:spcAft>
              <a:buSzPts val="1400"/>
              <a:buFont typeface="Figtree"/>
              <a:buChar char="○"/>
              <a:defRPr>
                <a:latin typeface="Figtree"/>
                <a:ea typeface="Figtree"/>
                <a:cs typeface="Figtree"/>
              </a:defRPr>
            </a:lvl5pPr>
            <a:lvl6pPr marL="2743200" lvl="5" indent="-317500" rtl="0">
              <a:spcBef>
                <a:spcPts val="0"/>
              </a:spcBef>
              <a:spcAft>
                <a:spcPts val="0"/>
              </a:spcAft>
              <a:buSzPts val="1400"/>
              <a:buFont typeface="Figtree"/>
              <a:buChar char="■"/>
              <a:defRPr>
                <a:latin typeface="Figtree"/>
                <a:ea typeface="Figtree"/>
                <a:cs typeface="Figtree"/>
              </a:defRPr>
            </a:lvl6pPr>
            <a:lvl7pPr marL="3200400" lvl="6" indent="-317500" rtl="0">
              <a:spcBef>
                <a:spcPts val="0"/>
              </a:spcBef>
              <a:spcAft>
                <a:spcPts val="0"/>
              </a:spcAft>
              <a:buSzPts val="1400"/>
              <a:buFont typeface="Figtree"/>
              <a:buChar char="●"/>
              <a:defRPr>
                <a:latin typeface="Figtree"/>
                <a:ea typeface="Figtree"/>
                <a:cs typeface="Figtree"/>
              </a:defRPr>
            </a:lvl7pPr>
            <a:lvl8pPr marL="3657600" lvl="7" indent="-317500" rtl="0">
              <a:spcBef>
                <a:spcPts val="0"/>
              </a:spcBef>
              <a:spcAft>
                <a:spcPts val="0"/>
              </a:spcAft>
              <a:buSzPts val="1400"/>
              <a:buFont typeface="Figtree"/>
              <a:buChar char="○"/>
              <a:defRPr>
                <a:latin typeface="Figtree"/>
                <a:ea typeface="Figtree"/>
                <a:cs typeface="Figtree"/>
              </a:defRPr>
            </a:lvl8pPr>
            <a:lvl9pPr marL="4114800" lvl="8" indent="-317500" rtl="0">
              <a:spcBef>
                <a:spcPts val="0"/>
              </a:spcBef>
              <a:spcAft>
                <a:spcPts val="0"/>
              </a:spcAft>
              <a:buSzPts val="1400"/>
              <a:buFont typeface="Figtree"/>
              <a:buChar char="■"/>
              <a:defRPr>
                <a:latin typeface="Figtree"/>
                <a:ea typeface="Figtree"/>
                <a:cs typeface="Figtree"/>
              </a:defRPr>
            </a:lvl9pPr>
          </a:lstStyle>
          <a:p>
            <a:pPr>
              <a:defRPr/>
            </a:pPr>
            <a:endParaRPr/>
          </a:p>
        </p:txBody>
      </p:sp>
      <p:sp>
        <p:nvSpPr>
          <p:cNvPr id="94530529" name="Google Shape;104;p16"/>
          <p:cNvSpPr txBox="1">
            <a:spLocks noGrp="1"/>
          </p:cNvSpPr>
          <p:nvPr>
            <p:ph type="sldNum" idx="2"/>
          </p:nvPr>
        </p:nvSpPr>
        <p:spPr bwMode="auto">
          <a:xfrm>
            <a:off x="7936677"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defRPr/>
            </a:pPr>
            <a:fld id="{00000000-1234-1234-1234-123412341234}" type="slidenum">
              <a:rPr lang="en"/>
              <a:t>‹#›</a:t>
            </a:fld>
            <a:endParaRPr/>
          </a:p>
        </p:txBody>
      </p:sp>
      <p:sp>
        <p:nvSpPr>
          <p:cNvPr id="1049001981" name="Google Shape;105;p16"/>
          <p:cNvSpPr txBox="1"/>
          <p:nvPr/>
        </p:nvSpPr>
        <p:spPr bwMode="auto">
          <a:xfrm>
            <a:off x="3055075" y="4893400"/>
            <a:ext cx="4505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dk2"/>
                </a:solidFill>
                <a:latin typeface="Figtree"/>
                <a:ea typeface="Figtree"/>
                <a:cs typeface="Figtree"/>
              </a:rPr>
              <a:t>Private &amp; Confidential to Everest Systems- Do not duplicate or distribute</a:t>
            </a:r>
            <a:endParaRPr sz="1000">
              <a:solidFill>
                <a:schemeClr val="dk2"/>
              </a:solidFill>
              <a:latin typeface="Figtree"/>
              <a:ea typeface="Figtree"/>
              <a:cs typeface="Figtre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matchingName="Section title and description 1 1 1 1" userDrawn="1">
  <p:cSld name="SECTION_TITLE_AND_DESCRIPTION_1_1_1_1">
    <p:spTree>
      <p:nvGrpSpPr>
        <p:cNvPr id="1" name=""/>
        <p:cNvGrpSpPr/>
        <p:nvPr/>
      </p:nvGrpSpPr>
      <p:grpSpPr bwMode="auto">
        <a:xfrm>
          <a:off x="0" y="0"/>
          <a:ext cx="0" cy="0"/>
          <a:chOff x="0" y="0"/>
          <a:chExt cx="0" cy="0"/>
        </a:xfrm>
      </p:grpSpPr>
      <p:sp>
        <p:nvSpPr>
          <p:cNvPr id="1131857334" name="Google Shape;114;p18"/>
          <p:cNvSpPr txBox="1">
            <a:spLocks noGrp="1"/>
          </p:cNvSpPr>
          <p:nvPr>
            <p:ph type="title"/>
          </p:nvPr>
        </p:nvSpPr>
        <p:spPr bwMode="auto">
          <a:xfrm>
            <a:off x="987975" y="445025"/>
            <a:ext cx="68511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363A3E"/>
              </a:buClr>
              <a:buSzPts val="2800"/>
              <a:buFont typeface="Zilla Slab"/>
              <a:buNone/>
              <a:defRPr b="1">
                <a:solidFill>
                  <a:srgbClr val="363A3E"/>
                </a:solidFill>
                <a:latin typeface="Zilla Slab"/>
                <a:ea typeface="Zilla Slab"/>
                <a:cs typeface="Zilla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endParaRPr/>
          </a:p>
        </p:txBody>
      </p:sp>
      <p:sp>
        <p:nvSpPr>
          <p:cNvPr id="1540420318" name="Google Shape;115;p18"/>
          <p:cNvSpPr txBox="1">
            <a:spLocks noGrp="1"/>
          </p:cNvSpPr>
          <p:nvPr>
            <p:ph type="body" idx="1"/>
          </p:nvPr>
        </p:nvSpPr>
        <p:spPr bwMode="auto">
          <a:xfrm>
            <a:off x="987975" y="1152475"/>
            <a:ext cx="64512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Figtree"/>
              <a:buChar char="●"/>
              <a:defRPr>
                <a:latin typeface="Figtree"/>
                <a:ea typeface="Figtree"/>
                <a:cs typeface="Figtree"/>
              </a:defRPr>
            </a:lvl1pPr>
            <a:lvl2pPr marL="914400" lvl="1" indent="-317500" rtl="0">
              <a:spcBef>
                <a:spcPts val="0"/>
              </a:spcBef>
              <a:spcAft>
                <a:spcPts val="0"/>
              </a:spcAft>
              <a:buSzPts val="1400"/>
              <a:buFont typeface="Figtree"/>
              <a:buChar char="○"/>
              <a:defRPr>
                <a:latin typeface="Figtree"/>
                <a:ea typeface="Figtree"/>
                <a:cs typeface="Figtree"/>
              </a:defRPr>
            </a:lvl2pPr>
            <a:lvl3pPr marL="1371600" lvl="2" indent="-317500" rtl="0">
              <a:spcBef>
                <a:spcPts val="0"/>
              </a:spcBef>
              <a:spcAft>
                <a:spcPts val="0"/>
              </a:spcAft>
              <a:buSzPts val="1400"/>
              <a:buFont typeface="Figtree"/>
              <a:buChar char="■"/>
              <a:defRPr>
                <a:latin typeface="Figtree"/>
                <a:ea typeface="Figtree"/>
                <a:cs typeface="Figtree"/>
              </a:defRPr>
            </a:lvl3pPr>
            <a:lvl4pPr marL="1828800" lvl="3" indent="-317500" rtl="0">
              <a:spcBef>
                <a:spcPts val="0"/>
              </a:spcBef>
              <a:spcAft>
                <a:spcPts val="0"/>
              </a:spcAft>
              <a:buSzPts val="1400"/>
              <a:buFont typeface="Figtree"/>
              <a:buChar char="●"/>
              <a:defRPr>
                <a:latin typeface="Figtree"/>
                <a:ea typeface="Figtree"/>
                <a:cs typeface="Figtree"/>
              </a:defRPr>
            </a:lvl4pPr>
            <a:lvl5pPr marL="2286000" lvl="4" indent="-317500" rtl="0">
              <a:spcBef>
                <a:spcPts val="0"/>
              </a:spcBef>
              <a:spcAft>
                <a:spcPts val="0"/>
              </a:spcAft>
              <a:buSzPts val="1400"/>
              <a:buFont typeface="Figtree"/>
              <a:buChar char="○"/>
              <a:defRPr>
                <a:latin typeface="Figtree"/>
                <a:ea typeface="Figtree"/>
                <a:cs typeface="Figtree"/>
              </a:defRPr>
            </a:lvl5pPr>
            <a:lvl6pPr marL="2743200" lvl="5" indent="-317500" rtl="0">
              <a:spcBef>
                <a:spcPts val="0"/>
              </a:spcBef>
              <a:spcAft>
                <a:spcPts val="0"/>
              </a:spcAft>
              <a:buSzPts val="1400"/>
              <a:buFont typeface="Figtree"/>
              <a:buChar char="■"/>
              <a:defRPr>
                <a:latin typeface="Figtree"/>
                <a:ea typeface="Figtree"/>
                <a:cs typeface="Figtree"/>
              </a:defRPr>
            </a:lvl6pPr>
            <a:lvl7pPr marL="3200400" lvl="6" indent="-317500" rtl="0">
              <a:spcBef>
                <a:spcPts val="0"/>
              </a:spcBef>
              <a:spcAft>
                <a:spcPts val="0"/>
              </a:spcAft>
              <a:buSzPts val="1400"/>
              <a:buFont typeface="Figtree"/>
              <a:buChar char="●"/>
              <a:defRPr>
                <a:latin typeface="Figtree"/>
                <a:ea typeface="Figtree"/>
                <a:cs typeface="Figtree"/>
              </a:defRPr>
            </a:lvl7pPr>
            <a:lvl8pPr marL="3657600" lvl="7" indent="-317500" rtl="0">
              <a:spcBef>
                <a:spcPts val="0"/>
              </a:spcBef>
              <a:spcAft>
                <a:spcPts val="0"/>
              </a:spcAft>
              <a:buSzPts val="1400"/>
              <a:buFont typeface="Figtree"/>
              <a:buChar char="○"/>
              <a:defRPr>
                <a:latin typeface="Figtree"/>
                <a:ea typeface="Figtree"/>
                <a:cs typeface="Figtree"/>
              </a:defRPr>
            </a:lvl8pPr>
            <a:lvl9pPr marL="4114800" lvl="8" indent="-317500" rtl="0">
              <a:spcBef>
                <a:spcPts val="0"/>
              </a:spcBef>
              <a:spcAft>
                <a:spcPts val="0"/>
              </a:spcAft>
              <a:buSzPts val="1400"/>
              <a:buFont typeface="Figtree"/>
              <a:buChar char="■"/>
              <a:defRPr>
                <a:latin typeface="Figtree"/>
                <a:ea typeface="Figtree"/>
                <a:cs typeface="Figtree"/>
              </a:defRPr>
            </a:lvl9pPr>
          </a:lstStyle>
          <a:p>
            <a:pPr>
              <a:defRPr/>
            </a:pPr>
            <a:endParaRPr/>
          </a:p>
        </p:txBody>
      </p:sp>
      <p:pic>
        <p:nvPicPr>
          <p:cNvPr id="809656879" name="Google Shape;116;p18"/>
          <p:cNvPicPr/>
          <p:nvPr/>
        </p:nvPicPr>
        <p:blipFill>
          <a:blip r:embed="rId2">
            <a:alphaModFix/>
          </a:blip>
          <a:srcRect l="19075" r="19069"/>
          <a:stretch/>
        </p:blipFill>
        <p:spPr bwMode="auto">
          <a:xfrm>
            <a:off x="-23825" y="-14287"/>
            <a:ext cx="187450" cy="5172076"/>
          </a:xfrm>
          <a:prstGeom prst="rect">
            <a:avLst/>
          </a:prstGeom>
          <a:noFill/>
          <a:ln>
            <a:noFill/>
          </a:ln>
        </p:spPr>
      </p:pic>
      <p:sp>
        <p:nvSpPr>
          <p:cNvPr id="1967175804" name="Google Shape;117;p18"/>
          <p:cNvSpPr txBox="1">
            <a:spLocks noGrp="1"/>
          </p:cNvSpPr>
          <p:nvPr>
            <p:ph type="sldNum" idx="12"/>
          </p:nvPr>
        </p:nvSpPr>
        <p:spPr bwMode="auto">
          <a:xfrm>
            <a:off x="7915383" y="4721267"/>
            <a:ext cx="548700" cy="393600"/>
          </a:xfrm>
          <a:prstGeom prst="rect">
            <a:avLst/>
          </a:prstGeom>
        </p:spPr>
        <p:txBody>
          <a:bodyPr spcFirstLastPara="1" wrap="square" lIns="91425" tIns="91425" rIns="91425" bIns="91425" anchor="ctr" anchorCtr="0">
            <a:normAutofit/>
          </a:bodyPr>
          <a:lstStyle>
            <a:lvl1pPr lvl="0" rtl="0">
              <a:buNone/>
              <a:defRPr>
                <a:latin typeface="Figtree"/>
                <a:ea typeface="Figtree"/>
                <a:cs typeface="Figtree"/>
              </a:defRPr>
            </a:lvl1pPr>
            <a:lvl2pPr lvl="1" rtl="0">
              <a:buNone/>
              <a:defRPr>
                <a:latin typeface="Figtree"/>
                <a:ea typeface="Figtree"/>
                <a:cs typeface="Figtree"/>
              </a:defRPr>
            </a:lvl2pPr>
            <a:lvl3pPr lvl="2" rtl="0">
              <a:buNone/>
              <a:defRPr>
                <a:latin typeface="Figtree"/>
                <a:ea typeface="Figtree"/>
                <a:cs typeface="Figtree"/>
              </a:defRPr>
            </a:lvl3pPr>
            <a:lvl4pPr lvl="3" rtl="0">
              <a:buNone/>
              <a:defRPr>
                <a:latin typeface="Figtree"/>
                <a:ea typeface="Figtree"/>
                <a:cs typeface="Figtree"/>
              </a:defRPr>
            </a:lvl4pPr>
            <a:lvl5pPr lvl="4" rtl="0">
              <a:buNone/>
              <a:defRPr>
                <a:latin typeface="Figtree"/>
                <a:ea typeface="Figtree"/>
                <a:cs typeface="Figtree"/>
              </a:defRPr>
            </a:lvl5pPr>
            <a:lvl6pPr lvl="5" rtl="0">
              <a:buNone/>
              <a:defRPr>
                <a:latin typeface="Figtree"/>
                <a:ea typeface="Figtree"/>
                <a:cs typeface="Figtree"/>
              </a:defRPr>
            </a:lvl6pPr>
            <a:lvl7pPr lvl="6" rtl="0">
              <a:buNone/>
              <a:defRPr>
                <a:latin typeface="Figtree"/>
                <a:ea typeface="Figtree"/>
                <a:cs typeface="Figtree"/>
              </a:defRPr>
            </a:lvl7pPr>
            <a:lvl8pPr lvl="7" rtl="0">
              <a:buNone/>
              <a:defRPr>
                <a:latin typeface="Figtree"/>
                <a:ea typeface="Figtree"/>
                <a:cs typeface="Figtree"/>
              </a:defRPr>
            </a:lvl8pPr>
            <a:lvl9pPr lvl="8" rtl="0">
              <a:buNone/>
              <a:defRPr>
                <a:latin typeface="Figtree"/>
                <a:ea typeface="Figtree"/>
                <a:cs typeface="Figtree"/>
              </a:defRPr>
            </a:lvl9pPr>
          </a:lstStyle>
          <a:p>
            <a:pPr marL="0" lvl="0" indent="0" algn="r" rtl="0">
              <a:spcBef>
                <a:spcPts val="0"/>
              </a:spcBef>
              <a:spcAft>
                <a:spcPts val="0"/>
              </a:spcAft>
              <a:buNone/>
              <a:defRPr/>
            </a:pPr>
            <a:fld id="{00000000-1234-1234-1234-123412341234}" type="slidenum">
              <a:rPr lang="en"/>
              <a:t>‹#›</a:t>
            </a:fld>
            <a:endParaRPr/>
          </a:p>
        </p:txBody>
      </p:sp>
      <p:pic>
        <p:nvPicPr>
          <p:cNvPr id="186578345" name="Google Shape;118;p18"/>
          <p:cNvPicPr/>
          <p:nvPr/>
        </p:nvPicPr>
        <p:blipFill>
          <a:blip r:embed="rId3">
            <a:alphaModFix/>
          </a:blip>
          <a:stretch/>
        </p:blipFill>
        <p:spPr bwMode="auto">
          <a:xfrm>
            <a:off x="8549788" y="4676050"/>
            <a:ext cx="415175" cy="369750"/>
          </a:xfrm>
          <a:prstGeom prst="rect">
            <a:avLst/>
          </a:prstGeom>
          <a:noFill/>
          <a:ln>
            <a:noFill/>
          </a:ln>
        </p:spPr>
      </p:pic>
      <p:sp>
        <p:nvSpPr>
          <p:cNvPr id="1667693097" name="Google Shape;119;p18"/>
          <p:cNvSpPr txBox="1"/>
          <p:nvPr/>
        </p:nvSpPr>
        <p:spPr bwMode="auto">
          <a:xfrm>
            <a:off x="3055075" y="4893400"/>
            <a:ext cx="54090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dk2"/>
                </a:solidFill>
                <a:latin typeface="Figtree"/>
                <a:ea typeface="Figtree"/>
                <a:cs typeface="Figtree"/>
              </a:rPr>
              <a:t>Private &amp; Confidential to Everest Systems- Do not duplicate or distribute</a:t>
            </a:r>
            <a:endParaRPr sz="1000">
              <a:solidFill>
                <a:schemeClr val="dk2"/>
              </a:solidFill>
              <a:latin typeface="Figtree"/>
              <a:ea typeface="Figtree"/>
              <a:cs typeface="Figtre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matchingName="Title and body" type="tx" userDrawn="1">
  <p:cSld name="TITLE_AND_BODY">
    <p:spTree>
      <p:nvGrpSpPr>
        <p:cNvPr id="1" name=""/>
        <p:cNvGrpSpPr/>
        <p:nvPr/>
      </p:nvGrpSpPr>
      <p:grpSpPr bwMode="auto">
        <a:xfrm>
          <a:off x="0" y="0"/>
          <a:ext cx="0" cy="0"/>
          <a:chOff x="0" y="0"/>
          <a:chExt cx="0" cy="0"/>
        </a:xfrm>
      </p:grpSpPr>
      <p:sp>
        <p:nvSpPr>
          <p:cNvPr id="1609573853" name="Google Shape;16;p3"/>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363A3E"/>
              </a:buClr>
              <a:buSzPts val="2800"/>
              <a:buFont typeface="Zilla Slab"/>
              <a:buNone/>
              <a:defRPr b="1">
                <a:solidFill>
                  <a:srgbClr val="363A3E"/>
                </a:solidFill>
                <a:latin typeface="Zilla Slab"/>
                <a:ea typeface="Zilla Slab"/>
                <a:cs typeface="Zilla Slab"/>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232677251" name="Google Shape;17;p3"/>
          <p:cNvSpPr txBox="1">
            <a:spLocks noGrp="1"/>
          </p:cNvSpPr>
          <p:nvPr>
            <p:ph type="body" idx="1"/>
          </p:nvPr>
        </p:nvSpPr>
        <p:spPr bwMode="auto">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Figtree"/>
              <a:buChar char="●"/>
              <a:defRPr>
                <a:latin typeface="Figtree"/>
                <a:ea typeface="Figtree"/>
                <a:cs typeface="Figtree"/>
              </a:defRPr>
            </a:lvl1pPr>
            <a:lvl2pPr marL="914400" lvl="1" indent="-317500">
              <a:spcBef>
                <a:spcPts val="0"/>
              </a:spcBef>
              <a:spcAft>
                <a:spcPts val="0"/>
              </a:spcAft>
              <a:buSzPts val="1400"/>
              <a:buFont typeface="Figtree"/>
              <a:buChar char="○"/>
              <a:defRPr>
                <a:latin typeface="Figtree"/>
                <a:ea typeface="Figtree"/>
                <a:cs typeface="Figtree"/>
              </a:defRPr>
            </a:lvl2pPr>
            <a:lvl3pPr marL="1371600" lvl="2" indent="-317500">
              <a:spcBef>
                <a:spcPts val="0"/>
              </a:spcBef>
              <a:spcAft>
                <a:spcPts val="0"/>
              </a:spcAft>
              <a:buSzPts val="1400"/>
              <a:buFont typeface="Figtree"/>
              <a:buChar char="■"/>
              <a:defRPr>
                <a:latin typeface="Figtree"/>
                <a:ea typeface="Figtree"/>
                <a:cs typeface="Figtree"/>
              </a:defRPr>
            </a:lvl3pPr>
            <a:lvl4pPr marL="1828800" lvl="3" indent="-317500">
              <a:spcBef>
                <a:spcPts val="0"/>
              </a:spcBef>
              <a:spcAft>
                <a:spcPts val="0"/>
              </a:spcAft>
              <a:buSzPts val="1400"/>
              <a:buFont typeface="Figtree"/>
              <a:buChar char="●"/>
              <a:defRPr>
                <a:latin typeface="Figtree"/>
                <a:ea typeface="Figtree"/>
                <a:cs typeface="Figtree"/>
              </a:defRPr>
            </a:lvl4pPr>
            <a:lvl5pPr marL="2286000" lvl="4" indent="-317500">
              <a:spcBef>
                <a:spcPts val="0"/>
              </a:spcBef>
              <a:spcAft>
                <a:spcPts val="0"/>
              </a:spcAft>
              <a:buSzPts val="1400"/>
              <a:buFont typeface="Figtree"/>
              <a:buChar char="○"/>
              <a:defRPr>
                <a:latin typeface="Figtree"/>
                <a:ea typeface="Figtree"/>
                <a:cs typeface="Figtree"/>
              </a:defRPr>
            </a:lvl5pPr>
            <a:lvl6pPr marL="2743200" lvl="5" indent="-317500">
              <a:spcBef>
                <a:spcPts val="0"/>
              </a:spcBef>
              <a:spcAft>
                <a:spcPts val="0"/>
              </a:spcAft>
              <a:buSzPts val="1400"/>
              <a:buFont typeface="Figtree"/>
              <a:buChar char="■"/>
              <a:defRPr>
                <a:latin typeface="Figtree"/>
                <a:ea typeface="Figtree"/>
                <a:cs typeface="Figtree"/>
              </a:defRPr>
            </a:lvl6pPr>
            <a:lvl7pPr marL="3200400" lvl="6" indent="-317500">
              <a:spcBef>
                <a:spcPts val="0"/>
              </a:spcBef>
              <a:spcAft>
                <a:spcPts val="0"/>
              </a:spcAft>
              <a:buSzPts val="1400"/>
              <a:buFont typeface="Figtree"/>
              <a:buChar char="●"/>
              <a:defRPr>
                <a:latin typeface="Figtree"/>
                <a:ea typeface="Figtree"/>
                <a:cs typeface="Figtree"/>
              </a:defRPr>
            </a:lvl7pPr>
            <a:lvl8pPr marL="3657600" lvl="7" indent="-317500">
              <a:spcBef>
                <a:spcPts val="0"/>
              </a:spcBef>
              <a:spcAft>
                <a:spcPts val="0"/>
              </a:spcAft>
              <a:buSzPts val="1400"/>
              <a:buFont typeface="Figtree"/>
              <a:buChar char="○"/>
              <a:defRPr>
                <a:latin typeface="Figtree"/>
                <a:ea typeface="Figtree"/>
                <a:cs typeface="Figtree"/>
              </a:defRPr>
            </a:lvl8pPr>
            <a:lvl9pPr marL="4114800" lvl="8" indent="-317500">
              <a:spcBef>
                <a:spcPts val="0"/>
              </a:spcBef>
              <a:spcAft>
                <a:spcPts val="0"/>
              </a:spcAft>
              <a:buSzPts val="1400"/>
              <a:buFont typeface="Figtree"/>
              <a:buChar char="■"/>
              <a:defRPr>
                <a:latin typeface="Figtree"/>
                <a:ea typeface="Figtree"/>
                <a:cs typeface="Figtree"/>
              </a:defRPr>
            </a:lvl9pPr>
          </a:lstStyle>
          <a:p>
            <a:pPr>
              <a:defRPr/>
            </a:pPr>
            <a:endParaRPr/>
          </a:p>
        </p:txBody>
      </p:sp>
      <p:sp>
        <p:nvSpPr>
          <p:cNvPr id="1159978074" name="Google Shape;18;p3"/>
          <p:cNvSpPr txBox="1">
            <a:spLocks noGrp="1"/>
          </p:cNvSpPr>
          <p:nvPr>
            <p:ph type="sldNum" idx="12"/>
          </p:nvPr>
        </p:nvSpPr>
        <p:spPr bwMode="auto">
          <a:xfrm>
            <a:off x="7915383" y="4568867"/>
            <a:ext cx="548700" cy="393600"/>
          </a:xfrm>
          <a:prstGeom prst="rect">
            <a:avLst/>
          </a:prstGeom>
        </p:spPr>
        <p:txBody>
          <a:bodyPr spcFirstLastPara="1" wrap="square" lIns="91425" tIns="91425" rIns="91425" bIns="91425" anchor="ctr" anchorCtr="0">
            <a:normAutofit/>
          </a:bodyPr>
          <a:lstStyle>
            <a:lvl1pPr lvl="0">
              <a:buNone/>
              <a:defRPr>
                <a:latin typeface="Figtree"/>
                <a:ea typeface="Figtree"/>
                <a:cs typeface="Figtree"/>
              </a:defRPr>
            </a:lvl1pPr>
            <a:lvl2pPr lvl="1">
              <a:buNone/>
              <a:defRPr>
                <a:latin typeface="Figtree"/>
                <a:ea typeface="Figtree"/>
                <a:cs typeface="Figtree"/>
              </a:defRPr>
            </a:lvl2pPr>
            <a:lvl3pPr lvl="2">
              <a:buNone/>
              <a:defRPr>
                <a:latin typeface="Figtree"/>
                <a:ea typeface="Figtree"/>
                <a:cs typeface="Figtree"/>
              </a:defRPr>
            </a:lvl3pPr>
            <a:lvl4pPr lvl="3">
              <a:buNone/>
              <a:defRPr>
                <a:latin typeface="Figtree"/>
                <a:ea typeface="Figtree"/>
                <a:cs typeface="Figtree"/>
              </a:defRPr>
            </a:lvl4pPr>
            <a:lvl5pPr lvl="4">
              <a:buNone/>
              <a:defRPr>
                <a:latin typeface="Figtree"/>
                <a:ea typeface="Figtree"/>
                <a:cs typeface="Figtree"/>
              </a:defRPr>
            </a:lvl5pPr>
            <a:lvl6pPr lvl="5">
              <a:buNone/>
              <a:defRPr>
                <a:latin typeface="Figtree"/>
                <a:ea typeface="Figtree"/>
                <a:cs typeface="Figtree"/>
              </a:defRPr>
            </a:lvl6pPr>
            <a:lvl7pPr lvl="6">
              <a:buNone/>
              <a:defRPr>
                <a:latin typeface="Figtree"/>
                <a:ea typeface="Figtree"/>
                <a:cs typeface="Figtree"/>
              </a:defRPr>
            </a:lvl7pPr>
            <a:lvl8pPr lvl="7">
              <a:buNone/>
              <a:defRPr>
                <a:latin typeface="Figtree"/>
                <a:ea typeface="Figtree"/>
                <a:cs typeface="Figtree"/>
              </a:defRPr>
            </a:lvl8pPr>
            <a:lvl9pPr lvl="8">
              <a:buNone/>
              <a:defRPr>
                <a:latin typeface="Figtree"/>
                <a:ea typeface="Figtree"/>
                <a:cs typeface="Figtree"/>
              </a:defRPr>
            </a:lvl9pPr>
          </a:lstStyle>
          <a:p>
            <a:pPr marL="0" lvl="0" indent="0" algn="r" rtl="0">
              <a:spcBef>
                <a:spcPts val="0"/>
              </a:spcBef>
              <a:spcAft>
                <a:spcPts val="0"/>
              </a:spcAft>
              <a:buNone/>
              <a:defRPr/>
            </a:pPr>
            <a:fld id="{00000000-1234-1234-1234-123412341234}" type="slidenum">
              <a:rPr lang="en"/>
              <a:t>‹#›</a:t>
            </a:fld>
            <a:endParaRPr/>
          </a:p>
        </p:txBody>
      </p:sp>
      <p:pic>
        <p:nvPicPr>
          <p:cNvPr id="1210012749" name="Google Shape;19;p3"/>
          <p:cNvPicPr/>
          <p:nvPr/>
        </p:nvPicPr>
        <p:blipFill>
          <a:blip r:embed="rId2">
            <a:alphaModFix/>
          </a:blip>
          <a:srcRect l="-704" t="5979" r="129"/>
          <a:stretch/>
        </p:blipFill>
        <p:spPr bwMode="auto">
          <a:xfrm>
            <a:off x="-85725" y="4852450"/>
            <a:ext cx="9241626" cy="314850"/>
          </a:xfrm>
          <a:prstGeom prst="rect">
            <a:avLst/>
          </a:prstGeom>
          <a:noFill/>
          <a:ln>
            <a:noFill/>
          </a:ln>
        </p:spPr>
      </p:pic>
      <p:pic>
        <p:nvPicPr>
          <p:cNvPr id="2043359164" name="Google Shape;20;p3"/>
          <p:cNvPicPr/>
          <p:nvPr/>
        </p:nvPicPr>
        <p:blipFill>
          <a:blip r:embed="rId3">
            <a:alphaModFix/>
          </a:blip>
          <a:stretch/>
        </p:blipFill>
        <p:spPr bwMode="auto">
          <a:xfrm>
            <a:off x="8549788" y="4523650"/>
            <a:ext cx="415175" cy="369750"/>
          </a:xfrm>
          <a:prstGeom prst="rect">
            <a:avLst/>
          </a:prstGeom>
          <a:noFill/>
          <a:ln>
            <a:noFill/>
          </a:ln>
        </p:spPr>
      </p:pic>
      <p:sp>
        <p:nvSpPr>
          <p:cNvPr id="1684985634" name="Google Shape;21;p3"/>
          <p:cNvSpPr txBox="1"/>
          <p:nvPr/>
        </p:nvSpPr>
        <p:spPr bwMode="auto">
          <a:xfrm>
            <a:off x="3586525" y="4893400"/>
            <a:ext cx="4877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distribute</a:t>
            </a:r>
            <a:endParaRPr sz="1000">
              <a:solidFill>
                <a:schemeClr val="lt1"/>
              </a:solidFill>
              <a:latin typeface="Figtree"/>
              <a:ea typeface="Figtree"/>
              <a:cs typeface="Figtre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matchingName="Main point" userDrawn="1">
  <p:cSld name="MAIN_POINT">
    <p:bg>
      <p:bgPr>
        <a:blipFill>
          <a:blip r:embed="rId2">
            <a:alphaModFix/>
          </a:blip>
          <a:stretch/>
        </a:blipFill>
        <a:effectLst/>
      </p:bgPr>
    </p:bg>
    <p:spTree>
      <p:nvGrpSpPr>
        <p:cNvPr id="1" name=""/>
        <p:cNvGrpSpPr/>
        <p:nvPr/>
      </p:nvGrpSpPr>
      <p:grpSpPr bwMode="auto">
        <a:xfrm>
          <a:off x="0" y="0"/>
          <a:ext cx="0" cy="0"/>
          <a:chOff x="0" y="0"/>
          <a:chExt cx="0" cy="0"/>
        </a:xfrm>
      </p:grpSpPr>
      <p:sp>
        <p:nvSpPr>
          <p:cNvPr id="1044716127" name="Google Shape;37;p6"/>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defRPr/>
            </a:pPr>
            <a:fld id="{00000000-1234-1234-1234-123412341234}" type="slidenum">
              <a:rPr lang="en"/>
              <a:t>‹#›</a:t>
            </a:fld>
            <a:endParaRPr/>
          </a:p>
        </p:txBody>
      </p:sp>
      <p:sp>
        <p:nvSpPr>
          <p:cNvPr id="2045417014" name="Google Shape;38;p6"/>
          <p:cNvSpPr txBox="1">
            <a:spLocks noGrp="1"/>
          </p:cNvSpPr>
          <p:nvPr>
            <p:ph type="title"/>
          </p:nvPr>
        </p:nvSpPr>
        <p:spPr bwMode="auto">
          <a:xfrm>
            <a:off x="685800" y="1143000"/>
            <a:ext cx="6178800" cy="439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000"/>
              <a:buNone/>
              <a:defRPr sz="4000">
                <a:solidFill>
                  <a:schemeClr val="lt1"/>
                </a:solidFill>
              </a:defRPr>
            </a:lvl1pPr>
            <a:lvl2pPr lvl="1">
              <a:spcBef>
                <a:spcPts val="0"/>
              </a:spcBef>
              <a:spcAft>
                <a:spcPts val="0"/>
              </a:spcAft>
              <a:buSzPts val="2800"/>
              <a:buNone/>
              <a:defRPr>
                <a:latin typeface="Figtree"/>
                <a:ea typeface="Figtree"/>
                <a:cs typeface="Figtree"/>
              </a:defRPr>
            </a:lvl2pPr>
            <a:lvl3pPr lvl="2">
              <a:spcBef>
                <a:spcPts val="0"/>
              </a:spcBef>
              <a:spcAft>
                <a:spcPts val="0"/>
              </a:spcAft>
              <a:buSzPts val="2800"/>
              <a:buNone/>
              <a:defRPr>
                <a:latin typeface="Figtree"/>
                <a:ea typeface="Figtree"/>
                <a:cs typeface="Figtree"/>
              </a:defRPr>
            </a:lvl3pPr>
            <a:lvl4pPr lvl="3">
              <a:spcBef>
                <a:spcPts val="0"/>
              </a:spcBef>
              <a:spcAft>
                <a:spcPts val="0"/>
              </a:spcAft>
              <a:buSzPts val="2800"/>
              <a:buNone/>
              <a:defRPr>
                <a:latin typeface="Figtree"/>
                <a:ea typeface="Figtree"/>
                <a:cs typeface="Figtree"/>
              </a:defRPr>
            </a:lvl4pPr>
            <a:lvl5pPr lvl="4">
              <a:spcBef>
                <a:spcPts val="0"/>
              </a:spcBef>
              <a:spcAft>
                <a:spcPts val="0"/>
              </a:spcAft>
              <a:buSzPts val="2800"/>
              <a:buNone/>
              <a:defRPr>
                <a:latin typeface="Figtree"/>
                <a:ea typeface="Figtree"/>
                <a:cs typeface="Figtree"/>
              </a:defRPr>
            </a:lvl5pPr>
            <a:lvl6pPr lvl="5">
              <a:spcBef>
                <a:spcPts val="0"/>
              </a:spcBef>
              <a:spcAft>
                <a:spcPts val="0"/>
              </a:spcAft>
              <a:buSzPts val="2800"/>
              <a:buNone/>
              <a:defRPr>
                <a:latin typeface="Figtree"/>
                <a:ea typeface="Figtree"/>
                <a:cs typeface="Figtree"/>
              </a:defRPr>
            </a:lvl6pPr>
            <a:lvl7pPr lvl="6">
              <a:spcBef>
                <a:spcPts val="0"/>
              </a:spcBef>
              <a:spcAft>
                <a:spcPts val="0"/>
              </a:spcAft>
              <a:buSzPts val="2800"/>
              <a:buNone/>
              <a:defRPr>
                <a:latin typeface="Figtree"/>
                <a:ea typeface="Figtree"/>
                <a:cs typeface="Figtree"/>
              </a:defRPr>
            </a:lvl7pPr>
            <a:lvl8pPr lvl="7">
              <a:spcBef>
                <a:spcPts val="0"/>
              </a:spcBef>
              <a:spcAft>
                <a:spcPts val="0"/>
              </a:spcAft>
              <a:buSzPts val="2800"/>
              <a:buNone/>
              <a:defRPr>
                <a:latin typeface="Figtree"/>
                <a:ea typeface="Figtree"/>
                <a:cs typeface="Figtree"/>
              </a:defRPr>
            </a:lvl8pPr>
            <a:lvl9pPr lvl="8">
              <a:spcBef>
                <a:spcPts val="0"/>
              </a:spcBef>
              <a:spcAft>
                <a:spcPts val="0"/>
              </a:spcAft>
              <a:buSzPts val="2800"/>
              <a:buNone/>
              <a:defRPr>
                <a:latin typeface="Figtree"/>
                <a:ea typeface="Figtree"/>
                <a:cs typeface="Figtree"/>
              </a:defRPr>
            </a:lvl9pPr>
          </a:lstStyle>
          <a:p>
            <a:pPr>
              <a:defRPr/>
            </a:pPr>
            <a:endParaRPr/>
          </a:p>
        </p:txBody>
      </p:sp>
      <p:sp>
        <p:nvSpPr>
          <p:cNvPr id="853405777" name="Google Shape;39;p6"/>
          <p:cNvSpPr txBox="1">
            <a:spLocks noGrp="1"/>
          </p:cNvSpPr>
          <p:nvPr>
            <p:ph type="subTitle" idx="1"/>
          </p:nvPr>
        </p:nvSpPr>
        <p:spPr bwMode="auto">
          <a:xfrm>
            <a:off x="744975" y="2892200"/>
            <a:ext cx="6533399" cy="19938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351143742" name="Google Shape;40;p6"/>
          <p:cNvSpPr txBox="1"/>
          <p:nvPr/>
        </p:nvSpPr>
        <p:spPr bwMode="auto">
          <a:xfrm>
            <a:off x="3586525" y="4893400"/>
            <a:ext cx="54345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distribute</a:t>
            </a:r>
            <a:endParaRPr sz="1000">
              <a:solidFill>
                <a:schemeClr val="lt1"/>
              </a:solidFill>
              <a:latin typeface="Figtree"/>
              <a:ea typeface="Figtree"/>
              <a:cs typeface="Figtre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matchingName="Main point 1" userDrawn="1">
  <p:cSld name="MAIN_POINT_1">
    <p:bg>
      <p:bgPr>
        <a:blipFill>
          <a:blip r:embed="rId2">
            <a:alphaModFix/>
          </a:blip>
          <a:stretch/>
        </a:blipFill>
        <a:effectLst/>
      </p:bgPr>
    </p:bg>
    <p:spTree>
      <p:nvGrpSpPr>
        <p:cNvPr id="1" name=""/>
        <p:cNvGrpSpPr/>
        <p:nvPr/>
      </p:nvGrpSpPr>
      <p:grpSpPr bwMode="auto">
        <a:xfrm>
          <a:off x="0" y="0"/>
          <a:ext cx="0" cy="0"/>
          <a:chOff x="0" y="0"/>
          <a:chExt cx="0" cy="0"/>
        </a:xfrm>
      </p:grpSpPr>
      <p:sp>
        <p:nvSpPr>
          <p:cNvPr id="840850436" name="Google Shape;42;p7"/>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defRPr/>
            </a:pPr>
            <a:fld id="{00000000-1234-1234-1234-123412341234}" type="slidenum">
              <a:rPr lang="en"/>
              <a:t>‹#›</a:t>
            </a:fld>
            <a:endParaRPr/>
          </a:p>
        </p:txBody>
      </p:sp>
      <p:sp>
        <p:nvSpPr>
          <p:cNvPr id="608687600" name="Google Shape;43;p7"/>
          <p:cNvSpPr txBox="1">
            <a:spLocks noGrp="1"/>
          </p:cNvSpPr>
          <p:nvPr>
            <p:ph type="title"/>
          </p:nvPr>
        </p:nvSpPr>
        <p:spPr bwMode="auto">
          <a:xfrm>
            <a:off x="685800" y="1143000"/>
            <a:ext cx="6178800" cy="4392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SzPts val="2800"/>
              <a:buNone/>
              <a:defRPr>
                <a:latin typeface="Figtree"/>
                <a:ea typeface="Figtree"/>
                <a:cs typeface="Figtree"/>
              </a:defRPr>
            </a:lvl2pPr>
            <a:lvl3pPr lvl="2" rtl="0">
              <a:spcBef>
                <a:spcPts val="0"/>
              </a:spcBef>
              <a:spcAft>
                <a:spcPts val="0"/>
              </a:spcAft>
              <a:buSzPts val="2800"/>
              <a:buNone/>
              <a:defRPr>
                <a:latin typeface="Figtree"/>
                <a:ea typeface="Figtree"/>
                <a:cs typeface="Figtree"/>
              </a:defRPr>
            </a:lvl3pPr>
            <a:lvl4pPr lvl="3" rtl="0">
              <a:spcBef>
                <a:spcPts val="0"/>
              </a:spcBef>
              <a:spcAft>
                <a:spcPts val="0"/>
              </a:spcAft>
              <a:buSzPts val="2800"/>
              <a:buNone/>
              <a:defRPr>
                <a:latin typeface="Figtree"/>
                <a:ea typeface="Figtree"/>
                <a:cs typeface="Figtree"/>
              </a:defRPr>
            </a:lvl4pPr>
            <a:lvl5pPr lvl="4" rtl="0">
              <a:spcBef>
                <a:spcPts val="0"/>
              </a:spcBef>
              <a:spcAft>
                <a:spcPts val="0"/>
              </a:spcAft>
              <a:buSzPts val="2800"/>
              <a:buNone/>
              <a:defRPr>
                <a:latin typeface="Figtree"/>
                <a:ea typeface="Figtree"/>
                <a:cs typeface="Figtree"/>
              </a:defRPr>
            </a:lvl5pPr>
            <a:lvl6pPr lvl="5" rtl="0">
              <a:spcBef>
                <a:spcPts val="0"/>
              </a:spcBef>
              <a:spcAft>
                <a:spcPts val="0"/>
              </a:spcAft>
              <a:buSzPts val="2800"/>
              <a:buNone/>
              <a:defRPr>
                <a:latin typeface="Figtree"/>
                <a:ea typeface="Figtree"/>
                <a:cs typeface="Figtree"/>
              </a:defRPr>
            </a:lvl6pPr>
            <a:lvl7pPr lvl="6" rtl="0">
              <a:spcBef>
                <a:spcPts val="0"/>
              </a:spcBef>
              <a:spcAft>
                <a:spcPts val="0"/>
              </a:spcAft>
              <a:buSzPts val="2800"/>
              <a:buNone/>
              <a:defRPr>
                <a:latin typeface="Figtree"/>
                <a:ea typeface="Figtree"/>
                <a:cs typeface="Figtree"/>
              </a:defRPr>
            </a:lvl7pPr>
            <a:lvl8pPr lvl="7" rtl="0">
              <a:spcBef>
                <a:spcPts val="0"/>
              </a:spcBef>
              <a:spcAft>
                <a:spcPts val="0"/>
              </a:spcAft>
              <a:buSzPts val="2800"/>
              <a:buNone/>
              <a:defRPr>
                <a:latin typeface="Figtree"/>
                <a:ea typeface="Figtree"/>
                <a:cs typeface="Figtree"/>
              </a:defRPr>
            </a:lvl8pPr>
            <a:lvl9pPr lvl="8" rtl="0">
              <a:spcBef>
                <a:spcPts val="0"/>
              </a:spcBef>
              <a:spcAft>
                <a:spcPts val="0"/>
              </a:spcAft>
              <a:buSzPts val="2800"/>
              <a:buNone/>
              <a:defRPr>
                <a:latin typeface="Figtree"/>
                <a:ea typeface="Figtree"/>
                <a:cs typeface="Figtree"/>
              </a:defRPr>
            </a:lvl9pPr>
          </a:lstStyle>
          <a:p>
            <a:pPr>
              <a:defRPr/>
            </a:pPr>
            <a:endParaRPr/>
          </a:p>
        </p:txBody>
      </p:sp>
      <p:sp>
        <p:nvSpPr>
          <p:cNvPr id="1198057255" name="Google Shape;44;p7"/>
          <p:cNvSpPr txBox="1">
            <a:spLocks noGrp="1"/>
          </p:cNvSpPr>
          <p:nvPr>
            <p:ph type="subTitle" idx="1"/>
          </p:nvPr>
        </p:nvSpPr>
        <p:spPr bwMode="auto">
          <a:xfrm>
            <a:off x="744975" y="2892200"/>
            <a:ext cx="6533399" cy="1993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pPr>
              <a:defRPr/>
            </a:pPr>
            <a:endParaRPr/>
          </a:p>
        </p:txBody>
      </p:sp>
      <p:sp>
        <p:nvSpPr>
          <p:cNvPr id="781379926" name="Google Shape;45;p7"/>
          <p:cNvSpPr txBox="1"/>
          <p:nvPr/>
        </p:nvSpPr>
        <p:spPr bwMode="auto">
          <a:xfrm>
            <a:off x="3586525" y="4893400"/>
            <a:ext cx="54345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distribute</a:t>
            </a:r>
            <a:endParaRPr sz="1000">
              <a:solidFill>
                <a:schemeClr val="lt1"/>
              </a:solidFill>
              <a:latin typeface="Figtree"/>
              <a:ea typeface="Figtree"/>
              <a:cs typeface="Figtre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matchingName="Main point 2" userDrawn="1">
  <p:cSld name="MAIN_POINT_2">
    <p:bg>
      <p:bgPr>
        <a:blipFill>
          <a:blip r:embed="rId2">
            <a:alphaModFix/>
          </a:blip>
          <a:stretch/>
        </a:blipFill>
        <a:effectLst/>
      </p:bgPr>
    </p:bg>
    <p:spTree>
      <p:nvGrpSpPr>
        <p:cNvPr id="1" name=""/>
        <p:cNvGrpSpPr/>
        <p:nvPr/>
      </p:nvGrpSpPr>
      <p:grpSpPr bwMode="auto">
        <a:xfrm>
          <a:off x="0" y="0"/>
          <a:ext cx="0" cy="0"/>
          <a:chOff x="0" y="0"/>
          <a:chExt cx="0" cy="0"/>
        </a:xfrm>
      </p:grpSpPr>
      <p:sp>
        <p:nvSpPr>
          <p:cNvPr id="476733422" name="Google Shape;47;p8"/>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defRPr/>
            </a:pPr>
            <a:fld id="{00000000-1234-1234-1234-123412341234}" type="slidenum">
              <a:rPr lang="en"/>
              <a:t>‹#›</a:t>
            </a:fld>
            <a:endParaRPr/>
          </a:p>
        </p:txBody>
      </p:sp>
      <p:sp>
        <p:nvSpPr>
          <p:cNvPr id="96069842" name="Google Shape;48;p8"/>
          <p:cNvSpPr txBox="1">
            <a:spLocks noGrp="1"/>
          </p:cNvSpPr>
          <p:nvPr>
            <p:ph type="title"/>
          </p:nvPr>
        </p:nvSpPr>
        <p:spPr bwMode="auto">
          <a:xfrm>
            <a:off x="685800" y="1143000"/>
            <a:ext cx="6178800" cy="4392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SzPts val="2800"/>
              <a:buNone/>
              <a:defRPr>
                <a:latin typeface="Figtree"/>
                <a:ea typeface="Figtree"/>
                <a:cs typeface="Figtree"/>
              </a:defRPr>
            </a:lvl2pPr>
            <a:lvl3pPr lvl="2" rtl="0">
              <a:spcBef>
                <a:spcPts val="0"/>
              </a:spcBef>
              <a:spcAft>
                <a:spcPts val="0"/>
              </a:spcAft>
              <a:buSzPts val="2800"/>
              <a:buNone/>
              <a:defRPr>
                <a:latin typeface="Figtree"/>
                <a:ea typeface="Figtree"/>
                <a:cs typeface="Figtree"/>
              </a:defRPr>
            </a:lvl3pPr>
            <a:lvl4pPr lvl="3" rtl="0">
              <a:spcBef>
                <a:spcPts val="0"/>
              </a:spcBef>
              <a:spcAft>
                <a:spcPts val="0"/>
              </a:spcAft>
              <a:buSzPts val="2800"/>
              <a:buNone/>
              <a:defRPr>
                <a:latin typeface="Figtree"/>
                <a:ea typeface="Figtree"/>
                <a:cs typeface="Figtree"/>
              </a:defRPr>
            </a:lvl4pPr>
            <a:lvl5pPr lvl="4" rtl="0">
              <a:spcBef>
                <a:spcPts val="0"/>
              </a:spcBef>
              <a:spcAft>
                <a:spcPts val="0"/>
              </a:spcAft>
              <a:buSzPts val="2800"/>
              <a:buNone/>
              <a:defRPr>
                <a:latin typeface="Figtree"/>
                <a:ea typeface="Figtree"/>
                <a:cs typeface="Figtree"/>
              </a:defRPr>
            </a:lvl5pPr>
            <a:lvl6pPr lvl="5" rtl="0">
              <a:spcBef>
                <a:spcPts val="0"/>
              </a:spcBef>
              <a:spcAft>
                <a:spcPts val="0"/>
              </a:spcAft>
              <a:buSzPts val="2800"/>
              <a:buNone/>
              <a:defRPr>
                <a:latin typeface="Figtree"/>
                <a:ea typeface="Figtree"/>
                <a:cs typeface="Figtree"/>
              </a:defRPr>
            </a:lvl6pPr>
            <a:lvl7pPr lvl="6" rtl="0">
              <a:spcBef>
                <a:spcPts val="0"/>
              </a:spcBef>
              <a:spcAft>
                <a:spcPts val="0"/>
              </a:spcAft>
              <a:buSzPts val="2800"/>
              <a:buNone/>
              <a:defRPr>
                <a:latin typeface="Figtree"/>
                <a:ea typeface="Figtree"/>
                <a:cs typeface="Figtree"/>
              </a:defRPr>
            </a:lvl7pPr>
            <a:lvl8pPr lvl="7" rtl="0">
              <a:spcBef>
                <a:spcPts val="0"/>
              </a:spcBef>
              <a:spcAft>
                <a:spcPts val="0"/>
              </a:spcAft>
              <a:buSzPts val="2800"/>
              <a:buNone/>
              <a:defRPr>
                <a:latin typeface="Figtree"/>
                <a:ea typeface="Figtree"/>
                <a:cs typeface="Figtree"/>
              </a:defRPr>
            </a:lvl8pPr>
            <a:lvl9pPr lvl="8" rtl="0">
              <a:spcBef>
                <a:spcPts val="0"/>
              </a:spcBef>
              <a:spcAft>
                <a:spcPts val="0"/>
              </a:spcAft>
              <a:buSzPts val="2800"/>
              <a:buNone/>
              <a:defRPr>
                <a:latin typeface="Figtree"/>
                <a:ea typeface="Figtree"/>
                <a:cs typeface="Figtree"/>
              </a:defRPr>
            </a:lvl9pPr>
          </a:lstStyle>
          <a:p>
            <a:pPr>
              <a:defRPr/>
            </a:pPr>
            <a:endParaRPr/>
          </a:p>
        </p:txBody>
      </p:sp>
      <p:sp>
        <p:nvSpPr>
          <p:cNvPr id="1359818978" name="Google Shape;49;p8"/>
          <p:cNvSpPr txBox="1">
            <a:spLocks noGrp="1"/>
          </p:cNvSpPr>
          <p:nvPr>
            <p:ph type="subTitle" idx="1"/>
          </p:nvPr>
        </p:nvSpPr>
        <p:spPr bwMode="auto">
          <a:xfrm>
            <a:off x="744975" y="2892200"/>
            <a:ext cx="6533399" cy="1993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pPr>
              <a:defRPr/>
            </a:pPr>
            <a:endParaRPr/>
          </a:p>
        </p:txBody>
      </p:sp>
      <p:sp>
        <p:nvSpPr>
          <p:cNvPr id="1553334944" name="Google Shape;50;p8"/>
          <p:cNvSpPr txBox="1"/>
          <p:nvPr/>
        </p:nvSpPr>
        <p:spPr bwMode="auto">
          <a:xfrm>
            <a:off x="3586525" y="4893400"/>
            <a:ext cx="54345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distribute</a:t>
            </a:r>
            <a:endParaRPr sz="1000">
              <a:solidFill>
                <a:schemeClr val="lt1"/>
              </a:solidFill>
              <a:latin typeface="Figtree"/>
              <a:ea typeface="Figtree"/>
              <a:cs typeface="Figtre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matchingName="Main point 3" userDrawn="1">
  <p:cSld name="MAIN_POINT_3">
    <p:bg>
      <p:bgPr>
        <a:blipFill>
          <a:blip r:embed="rId2">
            <a:alphaModFix/>
          </a:blip>
          <a:stretch/>
        </a:blipFill>
        <a:effectLst/>
      </p:bgPr>
    </p:bg>
    <p:spTree>
      <p:nvGrpSpPr>
        <p:cNvPr id="1" name=""/>
        <p:cNvGrpSpPr/>
        <p:nvPr/>
      </p:nvGrpSpPr>
      <p:grpSpPr bwMode="auto">
        <a:xfrm>
          <a:off x="0" y="0"/>
          <a:ext cx="0" cy="0"/>
          <a:chOff x="0" y="0"/>
          <a:chExt cx="0" cy="0"/>
        </a:xfrm>
      </p:grpSpPr>
      <p:sp>
        <p:nvSpPr>
          <p:cNvPr id="1833932266" name="Google Shape;52;p9"/>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defRPr/>
            </a:pPr>
            <a:fld id="{00000000-1234-1234-1234-123412341234}" type="slidenum">
              <a:rPr lang="en"/>
              <a:t>‹#›</a:t>
            </a:fld>
            <a:endParaRPr/>
          </a:p>
        </p:txBody>
      </p:sp>
      <p:sp>
        <p:nvSpPr>
          <p:cNvPr id="1365154548" name="Google Shape;53;p9"/>
          <p:cNvSpPr txBox="1">
            <a:spLocks noGrp="1"/>
          </p:cNvSpPr>
          <p:nvPr>
            <p:ph type="title"/>
          </p:nvPr>
        </p:nvSpPr>
        <p:spPr bwMode="auto">
          <a:xfrm>
            <a:off x="685800" y="1143000"/>
            <a:ext cx="6178800" cy="4392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SzPts val="2800"/>
              <a:buNone/>
              <a:defRPr>
                <a:latin typeface="Figtree"/>
                <a:ea typeface="Figtree"/>
                <a:cs typeface="Figtree"/>
              </a:defRPr>
            </a:lvl2pPr>
            <a:lvl3pPr lvl="2" rtl="0">
              <a:spcBef>
                <a:spcPts val="0"/>
              </a:spcBef>
              <a:spcAft>
                <a:spcPts val="0"/>
              </a:spcAft>
              <a:buSzPts val="2800"/>
              <a:buNone/>
              <a:defRPr>
                <a:latin typeface="Figtree"/>
                <a:ea typeface="Figtree"/>
                <a:cs typeface="Figtree"/>
              </a:defRPr>
            </a:lvl3pPr>
            <a:lvl4pPr lvl="3" rtl="0">
              <a:spcBef>
                <a:spcPts val="0"/>
              </a:spcBef>
              <a:spcAft>
                <a:spcPts val="0"/>
              </a:spcAft>
              <a:buSzPts val="2800"/>
              <a:buNone/>
              <a:defRPr>
                <a:latin typeface="Figtree"/>
                <a:ea typeface="Figtree"/>
                <a:cs typeface="Figtree"/>
              </a:defRPr>
            </a:lvl4pPr>
            <a:lvl5pPr lvl="4" rtl="0">
              <a:spcBef>
                <a:spcPts val="0"/>
              </a:spcBef>
              <a:spcAft>
                <a:spcPts val="0"/>
              </a:spcAft>
              <a:buSzPts val="2800"/>
              <a:buNone/>
              <a:defRPr>
                <a:latin typeface="Figtree"/>
                <a:ea typeface="Figtree"/>
                <a:cs typeface="Figtree"/>
              </a:defRPr>
            </a:lvl5pPr>
            <a:lvl6pPr lvl="5" rtl="0">
              <a:spcBef>
                <a:spcPts val="0"/>
              </a:spcBef>
              <a:spcAft>
                <a:spcPts val="0"/>
              </a:spcAft>
              <a:buSzPts val="2800"/>
              <a:buNone/>
              <a:defRPr>
                <a:latin typeface="Figtree"/>
                <a:ea typeface="Figtree"/>
                <a:cs typeface="Figtree"/>
              </a:defRPr>
            </a:lvl6pPr>
            <a:lvl7pPr lvl="6" rtl="0">
              <a:spcBef>
                <a:spcPts val="0"/>
              </a:spcBef>
              <a:spcAft>
                <a:spcPts val="0"/>
              </a:spcAft>
              <a:buSzPts val="2800"/>
              <a:buNone/>
              <a:defRPr>
                <a:latin typeface="Figtree"/>
                <a:ea typeface="Figtree"/>
                <a:cs typeface="Figtree"/>
              </a:defRPr>
            </a:lvl7pPr>
            <a:lvl8pPr lvl="7" rtl="0">
              <a:spcBef>
                <a:spcPts val="0"/>
              </a:spcBef>
              <a:spcAft>
                <a:spcPts val="0"/>
              </a:spcAft>
              <a:buSzPts val="2800"/>
              <a:buNone/>
              <a:defRPr>
                <a:latin typeface="Figtree"/>
                <a:ea typeface="Figtree"/>
                <a:cs typeface="Figtree"/>
              </a:defRPr>
            </a:lvl8pPr>
            <a:lvl9pPr lvl="8" rtl="0">
              <a:spcBef>
                <a:spcPts val="0"/>
              </a:spcBef>
              <a:spcAft>
                <a:spcPts val="0"/>
              </a:spcAft>
              <a:buSzPts val="2800"/>
              <a:buNone/>
              <a:defRPr>
                <a:latin typeface="Figtree"/>
                <a:ea typeface="Figtree"/>
                <a:cs typeface="Figtree"/>
              </a:defRPr>
            </a:lvl9pPr>
          </a:lstStyle>
          <a:p>
            <a:pPr>
              <a:defRPr/>
            </a:pPr>
            <a:endParaRPr/>
          </a:p>
        </p:txBody>
      </p:sp>
      <p:sp>
        <p:nvSpPr>
          <p:cNvPr id="2028144734" name="Google Shape;54;p9"/>
          <p:cNvSpPr txBox="1">
            <a:spLocks noGrp="1"/>
          </p:cNvSpPr>
          <p:nvPr>
            <p:ph type="subTitle" idx="1"/>
          </p:nvPr>
        </p:nvSpPr>
        <p:spPr bwMode="auto">
          <a:xfrm>
            <a:off x="744975" y="2892200"/>
            <a:ext cx="6533399" cy="1993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pPr>
              <a:defRPr/>
            </a:pPr>
            <a:endParaRPr/>
          </a:p>
        </p:txBody>
      </p:sp>
      <p:sp>
        <p:nvSpPr>
          <p:cNvPr id="1966515884" name="Google Shape;55;p9"/>
          <p:cNvSpPr txBox="1"/>
          <p:nvPr/>
        </p:nvSpPr>
        <p:spPr bwMode="auto">
          <a:xfrm>
            <a:off x="3586525" y="4893400"/>
            <a:ext cx="54345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distribute</a:t>
            </a:r>
            <a:endParaRPr sz="1000">
              <a:solidFill>
                <a:schemeClr val="lt1"/>
              </a:solidFill>
              <a:latin typeface="Figtree"/>
              <a:ea typeface="Figtree"/>
              <a:cs typeface="Figtre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matchingName="Main point 3 1" userDrawn="1">
  <p:cSld name="MAIN_POINT_3_1">
    <p:bg>
      <p:bgPr>
        <a:blipFill>
          <a:blip r:embed="rId2">
            <a:alphaModFix/>
          </a:blip>
          <a:stretch/>
        </a:blipFill>
        <a:effectLst/>
      </p:bgPr>
    </p:bg>
    <p:spTree>
      <p:nvGrpSpPr>
        <p:cNvPr id="1" name=""/>
        <p:cNvGrpSpPr/>
        <p:nvPr/>
      </p:nvGrpSpPr>
      <p:grpSpPr bwMode="auto">
        <a:xfrm>
          <a:off x="0" y="0"/>
          <a:ext cx="0" cy="0"/>
          <a:chOff x="0" y="0"/>
          <a:chExt cx="0" cy="0"/>
        </a:xfrm>
      </p:grpSpPr>
      <p:sp>
        <p:nvSpPr>
          <p:cNvPr id="186609940" name="Google Shape;57;p10"/>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defRPr/>
            </a:pPr>
            <a:fld id="{00000000-1234-1234-1234-123412341234}" type="slidenum">
              <a:rPr lang="en"/>
              <a:t>‹#›</a:t>
            </a:fld>
            <a:endParaRPr/>
          </a:p>
        </p:txBody>
      </p:sp>
      <p:sp>
        <p:nvSpPr>
          <p:cNvPr id="1759617245" name="Google Shape;58;p10"/>
          <p:cNvSpPr txBox="1">
            <a:spLocks noGrp="1"/>
          </p:cNvSpPr>
          <p:nvPr>
            <p:ph type="title"/>
          </p:nvPr>
        </p:nvSpPr>
        <p:spPr bwMode="auto">
          <a:xfrm>
            <a:off x="685800" y="1143000"/>
            <a:ext cx="6178800" cy="4392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SzPts val="2800"/>
              <a:buNone/>
              <a:defRPr>
                <a:latin typeface="Figtree"/>
                <a:ea typeface="Figtree"/>
                <a:cs typeface="Figtree"/>
              </a:defRPr>
            </a:lvl2pPr>
            <a:lvl3pPr lvl="2" rtl="0">
              <a:spcBef>
                <a:spcPts val="0"/>
              </a:spcBef>
              <a:spcAft>
                <a:spcPts val="0"/>
              </a:spcAft>
              <a:buSzPts val="2800"/>
              <a:buNone/>
              <a:defRPr>
                <a:latin typeface="Figtree"/>
                <a:ea typeface="Figtree"/>
                <a:cs typeface="Figtree"/>
              </a:defRPr>
            </a:lvl3pPr>
            <a:lvl4pPr lvl="3" rtl="0">
              <a:spcBef>
                <a:spcPts val="0"/>
              </a:spcBef>
              <a:spcAft>
                <a:spcPts val="0"/>
              </a:spcAft>
              <a:buSzPts val="2800"/>
              <a:buNone/>
              <a:defRPr>
                <a:latin typeface="Figtree"/>
                <a:ea typeface="Figtree"/>
                <a:cs typeface="Figtree"/>
              </a:defRPr>
            </a:lvl4pPr>
            <a:lvl5pPr lvl="4" rtl="0">
              <a:spcBef>
                <a:spcPts val="0"/>
              </a:spcBef>
              <a:spcAft>
                <a:spcPts val="0"/>
              </a:spcAft>
              <a:buSzPts val="2800"/>
              <a:buNone/>
              <a:defRPr>
                <a:latin typeface="Figtree"/>
                <a:ea typeface="Figtree"/>
                <a:cs typeface="Figtree"/>
              </a:defRPr>
            </a:lvl5pPr>
            <a:lvl6pPr lvl="5" rtl="0">
              <a:spcBef>
                <a:spcPts val="0"/>
              </a:spcBef>
              <a:spcAft>
                <a:spcPts val="0"/>
              </a:spcAft>
              <a:buSzPts val="2800"/>
              <a:buNone/>
              <a:defRPr>
                <a:latin typeface="Figtree"/>
                <a:ea typeface="Figtree"/>
                <a:cs typeface="Figtree"/>
              </a:defRPr>
            </a:lvl6pPr>
            <a:lvl7pPr lvl="6" rtl="0">
              <a:spcBef>
                <a:spcPts val="0"/>
              </a:spcBef>
              <a:spcAft>
                <a:spcPts val="0"/>
              </a:spcAft>
              <a:buSzPts val="2800"/>
              <a:buNone/>
              <a:defRPr>
                <a:latin typeface="Figtree"/>
                <a:ea typeface="Figtree"/>
                <a:cs typeface="Figtree"/>
              </a:defRPr>
            </a:lvl7pPr>
            <a:lvl8pPr lvl="7" rtl="0">
              <a:spcBef>
                <a:spcPts val="0"/>
              </a:spcBef>
              <a:spcAft>
                <a:spcPts val="0"/>
              </a:spcAft>
              <a:buSzPts val="2800"/>
              <a:buNone/>
              <a:defRPr>
                <a:latin typeface="Figtree"/>
                <a:ea typeface="Figtree"/>
                <a:cs typeface="Figtree"/>
              </a:defRPr>
            </a:lvl8pPr>
            <a:lvl9pPr lvl="8" rtl="0">
              <a:spcBef>
                <a:spcPts val="0"/>
              </a:spcBef>
              <a:spcAft>
                <a:spcPts val="0"/>
              </a:spcAft>
              <a:buSzPts val="2800"/>
              <a:buNone/>
              <a:defRPr>
                <a:latin typeface="Figtree"/>
                <a:ea typeface="Figtree"/>
                <a:cs typeface="Figtree"/>
              </a:defRPr>
            </a:lvl9pPr>
          </a:lstStyle>
          <a:p>
            <a:pPr>
              <a:defRPr/>
            </a:pPr>
            <a:endParaRPr/>
          </a:p>
        </p:txBody>
      </p:sp>
      <p:sp>
        <p:nvSpPr>
          <p:cNvPr id="1433871416" name="Google Shape;59;p10"/>
          <p:cNvSpPr txBox="1">
            <a:spLocks noGrp="1"/>
          </p:cNvSpPr>
          <p:nvPr>
            <p:ph type="subTitle" idx="1"/>
          </p:nvPr>
        </p:nvSpPr>
        <p:spPr bwMode="auto">
          <a:xfrm>
            <a:off x="744975" y="2892200"/>
            <a:ext cx="6533399" cy="1993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pPr>
              <a:defRPr/>
            </a:pPr>
            <a:endParaRPr/>
          </a:p>
        </p:txBody>
      </p:sp>
      <p:sp>
        <p:nvSpPr>
          <p:cNvPr id="876482768" name="Google Shape;60;p10"/>
          <p:cNvSpPr txBox="1"/>
          <p:nvPr/>
        </p:nvSpPr>
        <p:spPr bwMode="auto">
          <a:xfrm>
            <a:off x="3586525" y="4893400"/>
            <a:ext cx="54345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distribute</a:t>
            </a:r>
            <a:endParaRPr sz="1000">
              <a:solidFill>
                <a:schemeClr val="lt1"/>
              </a:solidFill>
              <a:latin typeface="Figtree"/>
              <a:ea typeface="Figtree"/>
              <a:cs typeface="Figtre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matchingName="Title and body 2 1" userDrawn="1">
  <p:cSld name="TITLE_AND_BODY_2_1">
    <p:spTree>
      <p:nvGrpSpPr>
        <p:cNvPr id="1" name=""/>
        <p:cNvGrpSpPr/>
        <p:nvPr/>
      </p:nvGrpSpPr>
      <p:grpSpPr bwMode="auto">
        <a:xfrm>
          <a:off x="0" y="0"/>
          <a:ext cx="0" cy="0"/>
          <a:chOff x="0" y="0"/>
          <a:chExt cx="0" cy="0"/>
        </a:xfrm>
      </p:grpSpPr>
      <p:pic>
        <p:nvPicPr>
          <p:cNvPr id="259838829" name="Google Shape;62;p11"/>
          <p:cNvPicPr/>
          <p:nvPr/>
        </p:nvPicPr>
        <p:blipFill>
          <a:blip r:embed="rId2">
            <a:alphaModFix/>
          </a:blip>
          <a:srcRect l="-450" t="4027" r="450" b="4027"/>
          <a:stretch/>
        </p:blipFill>
        <p:spPr bwMode="auto">
          <a:xfrm>
            <a:off x="-63350" y="4538475"/>
            <a:ext cx="9236797" cy="634475"/>
          </a:xfrm>
          <a:prstGeom prst="rect">
            <a:avLst/>
          </a:prstGeom>
          <a:noFill/>
          <a:ln>
            <a:noFill/>
          </a:ln>
        </p:spPr>
      </p:pic>
      <p:pic>
        <p:nvPicPr>
          <p:cNvPr id="2092975091" name="Google Shape;63;p11"/>
          <p:cNvPicPr/>
          <p:nvPr/>
        </p:nvPicPr>
        <p:blipFill>
          <a:blip r:embed="rId3">
            <a:alphaModFix/>
          </a:blip>
          <a:stretch/>
        </p:blipFill>
        <p:spPr bwMode="auto">
          <a:xfrm>
            <a:off x="8565178" y="4720125"/>
            <a:ext cx="346299" cy="291050"/>
          </a:xfrm>
          <a:prstGeom prst="rect">
            <a:avLst/>
          </a:prstGeom>
          <a:noFill/>
          <a:ln>
            <a:noFill/>
          </a:ln>
        </p:spPr>
      </p:pic>
      <p:sp>
        <p:nvSpPr>
          <p:cNvPr id="415953395" name="Google Shape;64;p11"/>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363A3E"/>
              </a:buClr>
              <a:buSzPts val="2800"/>
              <a:buFont typeface="Zilla Slab"/>
              <a:buNone/>
              <a:defRPr b="1">
                <a:solidFill>
                  <a:srgbClr val="363A3E"/>
                </a:solidFill>
                <a:latin typeface="Zilla Slab"/>
                <a:ea typeface="Zilla Slab"/>
                <a:cs typeface="Zilla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endParaRPr/>
          </a:p>
        </p:txBody>
      </p:sp>
      <p:sp>
        <p:nvSpPr>
          <p:cNvPr id="128970470" name="Google Shape;65;p11"/>
          <p:cNvSpPr txBox="1">
            <a:spLocks noGrp="1"/>
          </p:cNvSpPr>
          <p:nvPr>
            <p:ph type="body" idx="1"/>
          </p:nvPr>
        </p:nvSpPr>
        <p:spPr bwMode="auto">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Figtree"/>
              <a:buChar char="●"/>
              <a:defRPr>
                <a:latin typeface="Figtree"/>
                <a:ea typeface="Figtree"/>
                <a:cs typeface="Figtree"/>
              </a:defRPr>
            </a:lvl1pPr>
            <a:lvl2pPr marL="914400" lvl="1" indent="-317500" rtl="0">
              <a:spcBef>
                <a:spcPts val="0"/>
              </a:spcBef>
              <a:spcAft>
                <a:spcPts val="0"/>
              </a:spcAft>
              <a:buSzPts val="1400"/>
              <a:buFont typeface="Figtree"/>
              <a:buChar char="○"/>
              <a:defRPr>
                <a:latin typeface="Figtree"/>
                <a:ea typeface="Figtree"/>
                <a:cs typeface="Figtree"/>
              </a:defRPr>
            </a:lvl2pPr>
            <a:lvl3pPr marL="1371600" lvl="2" indent="-317500" rtl="0">
              <a:spcBef>
                <a:spcPts val="0"/>
              </a:spcBef>
              <a:spcAft>
                <a:spcPts val="0"/>
              </a:spcAft>
              <a:buSzPts val="1400"/>
              <a:buFont typeface="Figtree"/>
              <a:buChar char="■"/>
              <a:defRPr>
                <a:latin typeface="Figtree"/>
                <a:ea typeface="Figtree"/>
                <a:cs typeface="Figtree"/>
              </a:defRPr>
            </a:lvl3pPr>
            <a:lvl4pPr marL="1828800" lvl="3" indent="-317500" rtl="0">
              <a:spcBef>
                <a:spcPts val="0"/>
              </a:spcBef>
              <a:spcAft>
                <a:spcPts val="0"/>
              </a:spcAft>
              <a:buSzPts val="1400"/>
              <a:buFont typeface="Figtree"/>
              <a:buChar char="●"/>
              <a:defRPr>
                <a:latin typeface="Figtree"/>
                <a:ea typeface="Figtree"/>
                <a:cs typeface="Figtree"/>
              </a:defRPr>
            </a:lvl4pPr>
            <a:lvl5pPr marL="2286000" lvl="4" indent="-317500" rtl="0">
              <a:spcBef>
                <a:spcPts val="0"/>
              </a:spcBef>
              <a:spcAft>
                <a:spcPts val="0"/>
              </a:spcAft>
              <a:buSzPts val="1400"/>
              <a:buFont typeface="Figtree"/>
              <a:buChar char="○"/>
              <a:defRPr>
                <a:latin typeface="Figtree"/>
                <a:ea typeface="Figtree"/>
                <a:cs typeface="Figtree"/>
              </a:defRPr>
            </a:lvl5pPr>
            <a:lvl6pPr marL="2743200" lvl="5" indent="-317500" rtl="0">
              <a:spcBef>
                <a:spcPts val="0"/>
              </a:spcBef>
              <a:spcAft>
                <a:spcPts val="0"/>
              </a:spcAft>
              <a:buSzPts val="1400"/>
              <a:buFont typeface="Figtree"/>
              <a:buChar char="■"/>
              <a:defRPr>
                <a:latin typeface="Figtree"/>
                <a:ea typeface="Figtree"/>
                <a:cs typeface="Figtree"/>
              </a:defRPr>
            </a:lvl6pPr>
            <a:lvl7pPr marL="3200400" lvl="6" indent="-317500" rtl="0">
              <a:spcBef>
                <a:spcPts val="0"/>
              </a:spcBef>
              <a:spcAft>
                <a:spcPts val="0"/>
              </a:spcAft>
              <a:buSzPts val="1400"/>
              <a:buFont typeface="Figtree"/>
              <a:buChar char="●"/>
              <a:defRPr>
                <a:latin typeface="Figtree"/>
                <a:ea typeface="Figtree"/>
                <a:cs typeface="Figtree"/>
              </a:defRPr>
            </a:lvl7pPr>
            <a:lvl8pPr marL="3657600" lvl="7" indent="-317500" rtl="0">
              <a:spcBef>
                <a:spcPts val="0"/>
              </a:spcBef>
              <a:spcAft>
                <a:spcPts val="0"/>
              </a:spcAft>
              <a:buSzPts val="1400"/>
              <a:buFont typeface="Figtree"/>
              <a:buChar char="○"/>
              <a:defRPr>
                <a:latin typeface="Figtree"/>
                <a:ea typeface="Figtree"/>
                <a:cs typeface="Figtree"/>
              </a:defRPr>
            </a:lvl8pPr>
            <a:lvl9pPr marL="4114800" lvl="8" indent="-317500" rtl="0">
              <a:spcBef>
                <a:spcPts val="0"/>
              </a:spcBef>
              <a:spcAft>
                <a:spcPts val="0"/>
              </a:spcAft>
              <a:buSzPts val="1400"/>
              <a:buFont typeface="Figtree"/>
              <a:buChar char="■"/>
              <a:defRPr>
                <a:latin typeface="Figtree"/>
                <a:ea typeface="Figtree"/>
                <a:cs typeface="Figtree"/>
              </a:defRPr>
            </a:lvl9pPr>
          </a:lstStyle>
          <a:p>
            <a:pPr>
              <a:defRPr/>
            </a:pPr>
            <a:endParaRPr/>
          </a:p>
        </p:txBody>
      </p:sp>
      <p:sp>
        <p:nvSpPr>
          <p:cNvPr id="1213565236" name="Google Shape;66;p11"/>
          <p:cNvSpPr txBox="1">
            <a:spLocks noGrp="1"/>
          </p:cNvSpPr>
          <p:nvPr>
            <p:ph type="sldNum" idx="12"/>
          </p:nvPr>
        </p:nvSpPr>
        <p:spPr bwMode="auto">
          <a:xfrm>
            <a:off x="7921833" y="47036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latin typeface="Figtree"/>
                <a:ea typeface="Figtree"/>
                <a:cs typeface="Figtree"/>
              </a:defRPr>
            </a:lvl1pPr>
            <a:lvl2pPr lvl="1" rtl="0">
              <a:buNone/>
              <a:defRPr>
                <a:solidFill>
                  <a:schemeClr val="lt1"/>
                </a:solidFill>
                <a:latin typeface="Figtree"/>
                <a:ea typeface="Figtree"/>
                <a:cs typeface="Figtree"/>
              </a:defRPr>
            </a:lvl2pPr>
            <a:lvl3pPr lvl="2" rtl="0">
              <a:buNone/>
              <a:defRPr>
                <a:solidFill>
                  <a:schemeClr val="lt1"/>
                </a:solidFill>
                <a:latin typeface="Figtree"/>
                <a:ea typeface="Figtree"/>
                <a:cs typeface="Figtree"/>
              </a:defRPr>
            </a:lvl3pPr>
            <a:lvl4pPr lvl="3" rtl="0">
              <a:buNone/>
              <a:defRPr>
                <a:solidFill>
                  <a:schemeClr val="lt1"/>
                </a:solidFill>
                <a:latin typeface="Figtree"/>
                <a:ea typeface="Figtree"/>
                <a:cs typeface="Figtree"/>
              </a:defRPr>
            </a:lvl4pPr>
            <a:lvl5pPr lvl="4" rtl="0">
              <a:buNone/>
              <a:defRPr>
                <a:solidFill>
                  <a:schemeClr val="lt1"/>
                </a:solidFill>
                <a:latin typeface="Figtree"/>
                <a:ea typeface="Figtree"/>
                <a:cs typeface="Figtree"/>
              </a:defRPr>
            </a:lvl5pPr>
            <a:lvl6pPr lvl="5" rtl="0">
              <a:buNone/>
              <a:defRPr>
                <a:solidFill>
                  <a:schemeClr val="lt1"/>
                </a:solidFill>
                <a:latin typeface="Figtree"/>
                <a:ea typeface="Figtree"/>
                <a:cs typeface="Figtree"/>
              </a:defRPr>
            </a:lvl6pPr>
            <a:lvl7pPr lvl="6" rtl="0">
              <a:buNone/>
              <a:defRPr>
                <a:solidFill>
                  <a:schemeClr val="lt1"/>
                </a:solidFill>
                <a:latin typeface="Figtree"/>
                <a:ea typeface="Figtree"/>
                <a:cs typeface="Figtree"/>
              </a:defRPr>
            </a:lvl7pPr>
            <a:lvl8pPr lvl="7" rtl="0">
              <a:buNone/>
              <a:defRPr>
                <a:solidFill>
                  <a:schemeClr val="lt1"/>
                </a:solidFill>
                <a:latin typeface="Figtree"/>
                <a:ea typeface="Figtree"/>
                <a:cs typeface="Figtree"/>
              </a:defRPr>
            </a:lvl8pPr>
            <a:lvl9pPr lvl="8" rtl="0">
              <a:buNone/>
              <a:defRPr>
                <a:solidFill>
                  <a:schemeClr val="lt1"/>
                </a:solidFill>
                <a:latin typeface="Figtree"/>
                <a:ea typeface="Figtree"/>
                <a:cs typeface="Figtree"/>
              </a:defRPr>
            </a:lvl9pPr>
          </a:lstStyle>
          <a:p>
            <a:pPr marL="0" lvl="0" indent="0" algn="r" rtl="0">
              <a:spcBef>
                <a:spcPts val="0"/>
              </a:spcBef>
              <a:spcAft>
                <a:spcPts val="0"/>
              </a:spcAft>
              <a:buNone/>
              <a:defRPr/>
            </a:pPr>
            <a:fld id="{00000000-1234-1234-1234-123412341234}" type="slidenum">
              <a:rPr lang="en"/>
              <a:t>‹#›</a:t>
            </a:fld>
            <a:endParaRPr/>
          </a:p>
        </p:txBody>
      </p:sp>
      <p:sp>
        <p:nvSpPr>
          <p:cNvPr id="1635671045" name="Google Shape;67;p11"/>
          <p:cNvSpPr txBox="1"/>
          <p:nvPr/>
        </p:nvSpPr>
        <p:spPr bwMode="auto">
          <a:xfrm>
            <a:off x="3586525" y="4893400"/>
            <a:ext cx="48840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distribute</a:t>
            </a:r>
            <a:endParaRPr sz="1000">
              <a:solidFill>
                <a:schemeClr val="lt1"/>
              </a:solidFill>
              <a:latin typeface="Figtree"/>
              <a:ea typeface="Figtree"/>
              <a:cs typeface="Figtre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matchingName="Title and body 2 1 1" userDrawn="1">
  <p:cSld name="TITLE_AND_BODY_2_1_1">
    <p:spTree>
      <p:nvGrpSpPr>
        <p:cNvPr id="1" name=""/>
        <p:cNvGrpSpPr/>
        <p:nvPr/>
      </p:nvGrpSpPr>
      <p:grpSpPr bwMode="auto">
        <a:xfrm>
          <a:off x="0" y="0"/>
          <a:ext cx="0" cy="0"/>
          <a:chOff x="0" y="0"/>
          <a:chExt cx="0" cy="0"/>
        </a:xfrm>
      </p:grpSpPr>
      <p:pic>
        <p:nvPicPr>
          <p:cNvPr id="2041478071" name="Google Shape;69;p12"/>
          <p:cNvPicPr/>
          <p:nvPr/>
        </p:nvPicPr>
        <p:blipFill>
          <a:blip r:embed="rId2">
            <a:alphaModFix/>
          </a:blip>
          <a:srcRect t="4027" b="4027"/>
          <a:stretch/>
        </p:blipFill>
        <p:spPr bwMode="auto">
          <a:xfrm>
            <a:off x="-23800" y="4538475"/>
            <a:ext cx="9197251" cy="634475"/>
          </a:xfrm>
          <a:prstGeom prst="rect">
            <a:avLst/>
          </a:prstGeom>
          <a:noFill/>
          <a:ln>
            <a:noFill/>
          </a:ln>
        </p:spPr>
      </p:pic>
      <p:pic>
        <p:nvPicPr>
          <p:cNvPr id="758334792" name="Google Shape;70;p12"/>
          <p:cNvPicPr/>
          <p:nvPr/>
        </p:nvPicPr>
        <p:blipFill>
          <a:blip r:embed="rId3">
            <a:alphaModFix/>
          </a:blip>
          <a:stretch/>
        </p:blipFill>
        <p:spPr bwMode="auto">
          <a:xfrm>
            <a:off x="8565178" y="4720125"/>
            <a:ext cx="346299" cy="291050"/>
          </a:xfrm>
          <a:prstGeom prst="rect">
            <a:avLst/>
          </a:prstGeom>
          <a:noFill/>
          <a:ln>
            <a:noFill/>
          </a:ln>
        </p:spPr>
      </p:pic>
      <p:sp>
        <p:nvSpPr>
          <p:cNvPr id="263988581" name="Google Shape;71;p12"/>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363A3E"/>
              </a:buClr>
              <a:buSzPts val="2800"/>
              <a:buFont typeface="Zilla Slab"/>
              <a:buNone/>
              <a:defRPr b="1">
                <a:solidFill>
                  <a:srgbClr val="363A3E"/>
                </a:solidFill>
                <a:latin typeface="Zilla Slab"/>
                <a:ea typeface="Zilla Slab"/>
                <a:cs typeface="Zilla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endParaRPr/>
          </a:p>
        </p:txBody>
      </p:sp>
      <p:sp>
        <p:nvSpPr>
          <p:cNvPr id="2102583962" name="Google Shape;72;p12"/>
          <p:cNvSpPr txBox="1">
            <a:spLocks noGrp="1"/>
          </p:cNvSpPr>
          <p:nvPr>
            <p:ph type="body" idx="1"/>
          </p:nvPr>
        </p:nvSpPr>
        <p:spPr bwMode="auto">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Figtree"/>
              <a:buChar char="●"/>
              <a:defRPr>
                <a:latin typeface="Figtree"/>
                <a:ea typeface="Figtree"/>
                <a:cs typeface="Figtree"/>
              </a:defRPr>
            </a:lvl1pPr>
            <a:lvl2pPr marL="914400" lvl="1" indent="-317500" rtl="0">
              <a:spcBef>
                <a:spcPts val="0"/>
              </a:spcBef>
              <a:spcAft>
                <a:spcPts val="0"/>
              </a:spcAft>
              <a:buSzPts val="1400"/>
              <a:buFont typeface="Figtree"/>
              <a:buChar char="○"/>
              <a:defRPr>
                <a:latin typeface="Figtree"/>
                <a:ea typeface="Figtree"/>
                <a:cs typeface="Figtree"/>
              </a:defRPr>
            </a:lvl2pPr>
            <a:lvl3pPr marL="1371600" lvl="2" indent="-317500" rtl="0">
              <a:spcBef>
                <a:spcPts val="0"/>
              </a:spcBef>
              <a:spcAft>
                <a:spcPts val="0"/>
              </a:spcAft>
              <a:buSzPts val="1400"/>
              <a:buFont typeface="Figtree"/>
              <a:buChar char="■"/>
              <a:defRPr>
                <a:latin typeface="Figtree"/>
                <a:ea typeface="Figtree"/>
                <a:cs typeface="Figtree"/>
              </a:defRPr>
            </a:lvl3pPr>
            <a:lvl4pPr marL="1828800" lvl="3" indent="-317500" rtl="0">
              <a:spcBef>
                <a:spcPts val="0"/>
              </a:spcBef>
              <a:spcAft>
                <a:spcPts val="0"/>
              </a:spcAft>
              <a:buSzPts val="1400"/>
              <a:buFont typeface="Figtree"/>
              <a:buChar char="●"/>
              <a:defRPr>
                <a:latin typeface="Figtree"/>
                <a:ea typeface="Figtree"/>
                <a:cs typeface="Figtree"/>
              </a:defRPr>
            </a:lvl4pPr>
            <a:lvl5pPr marL="2286000" lvl="4" indent="-317500" rtl="0">
              <a:spcBef>
                <a:spcPts val="0"/>
              </a:spcBef>
              <a:spcAft>
                <a:spcPts val="0"/>
              </a:spcAft>
              <a:buSzPts val="1400"/>
              <a:buFont typeface="Figtree"/>
              <a:buChar char="○"/>
              <a:defRPr>
                <a:latin typeface="Figtree"/>
                <a:ea typeface="Figtree"/>
                <a:cs typeface="Figtree"/>
              </a:defRPr>
            </a:lvl5pPr>
            <a:lvl6pPr marL="2743200" lvl="5" indent="-317500" rtl="0">
              <a:spcBef>
                <a:spcPts val="0"/>
              </a:spcBef>
              <a:spcAft>
                <a:spcPts val="0"/>
              </a:spcAft>
              <a:buSzPts val="1400"/>
              <a:buFont typeface="Figtree"/>
              <a:buChar char="■"/>
              <a:defRPr>
                <a:latin typeface="Figtree"/>
                <a:ea typeface="Figtree"/>
                <a:cs typeface="Figtree"/>
              </a:defRPr>
            </a:lvl6pPr>
            <a:lvl7pPr marL="3200400" lvl="6" indent="-317500" rtl="0">
              <a:spcBef>
                <a:spcPts val="0"/>
              </a:spcBef>
              <a:spcAft>
                <a:spcPts val="0"/>
              </a:spcAft>
              <a:buSzPts val="1400"/>
              <a:buFont typeface="Figtree"/>
              <a:buChar char="●"/>
              <a:defRPr>
                <a:latin typeface="Figtree"/>
                <a:ea typeface="Figtree"/>
                <a:cs typeface="Figtree"/>
              </a:defRPr>
            </a:lvl7pPr>
            <a:lvl8pPr marL="3657600" lvl="7" indent="-317500" rtl="0">
              <a:spcBef>
                <a:spcPts val="0"/>
              </a:spcBef>
              <a:spcAft>
                <a:spcPts val="0"/>
              </a:spcAft>
              <a:buSzPts val="1400"/>
              <a:buFont typeface="Figtree"/>
              <a:buChar char="○"/>
              <a:defRPr>
                <a:latin typeface="Figtree"/>
                <a:ea typeface="Figtree"/>
                <a:cs typeface="Figtree"/>
              </a:defRPr>
            </a:lvl8pPr>
            <a:lvl9pPr marL="4114800" lvl="8" indent="-317500" rtl="0">
              <a:spcBef>
                <a:spcPts val="0"/>
              </a:spcBef>
              <a:spcAft>
                <a:spcPts val="0"/>
              </a:spcAft>
              <a:buSzPts val="1400"/>
              <a:buFont typeface="Figtree"/>
              <a:buChar char="■"/>
              <a:defRPr>
                <a:latin typeface="Figtree"/>
                <a:ea typeface="Figtree"/>
                <a:cs typeface="Figtree"/>
              </a:defRPr>
            </a:lvl9pPr>
          </a:lstStyle>
          <a:p>
            <a:pPr>
              <a:defRPr/>
            </a:pPr>
            <a:endParaRPr/>
          </a:p>
        </p:txBody>
      </p:sp>
      <p:sp>
        <p:nvSpPr>
          <p:cNvPr id="1497457658" name="Google Shape;73;p12"/>
          <p:cNvSpPr txBox="1">
            <a:spLocks noGrp="1"/>
          </p:cNvSpPr>
          <p:nvPr>
            <p:ph type="sldNum" idx="12"/>
          </p:nvPr>
        </p:nvSpPr>
        <p:spPr bwMode="auto">
          <a:xfrm>
            <a:off x="7921833" y="47036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latin typeface="Figtree"/>
                <a:ea typeface="Figtree"/>
                <a:cs typeface="Figtree"/>
              </a:defRPr>
            </a:lvl1pPr>
            <a:lvl2pPr lvl="1" rtl="0">
              <a:buNone/>
              <a:defRPr>
                <a:solidFill>
                  <a:schemeClr val="lt1"/>
                </a:solidFill>
                <a:latin typeface="Figtree"/>
                <a:ea typeface="Figtree"/>
                <a:cs typeface="Figtree"/>
              </a:defRPr>
            </a:lvl2pPr>
            <a:lvl3pPr lvl="2" rtl="0">
              <a:buNone/>
              <a:defRPr>
                <a:solidFill>
                  <a:schemeClr val="lt1"/>
                </a:solidFill>
                <a:latin typeface="Figtree"/>
                <a:ea typeface="Figtree"/>
                <a:cs typeface="Figtree"/>
              </a:defRPr>
            </a:lvl3pPr>
            <a:lvl4pPr lvl="3" rtl="0">
              <a:buNone/>
              <a:defRPr>
                <a:solidFill>
                  <a:schemeClr val="lt1"/>
                </a:solidFill>
                <a:latin typeface="Figtree"/>
                <a:ea typeface="Figtree"/>
                <a:cs typeface="Figtree"/>
              </a:defRPr>
            </a:lvl4pPr>
            <a:lvl5pPr lvl="4" rtl="0">
              <a:buNone/>
              <a:defRPr>
                <a:solidFill>
                  <a:schemeClr val="lt1"/>
                </a:solidFill>
                <a:latin typeface="Figtree"/>
                <a:ea typeface="Figtree"/>
                <a:cs typeface="Figtree"/>
              </a:defRPr>
            </a:lvl5pPr>
            <a:lvl6pPr lvl="5" rtl="0">
              <a:buNone/>
              <a:defRPr>
                <a:solidFill>
                  <a:schemeClr val="lt1"/>
                </a:solidFill>
                <a:latin typeface="Figtree"/>
                <a:ea typeface="Figtree"/>
                <a:cs typeface="Figtree"/>
              </a:defRPr>
            </a:lvl6pPr>
            <a:lvl7pPr lvl="6" rtl="0">
              <a:buNone/>
              <a:defRPr>
                <a:solidFill>
                  <a:schemeClr val="lt1"/>
                </a:solidFill>
                <a:latin typeface="Figtree"/>
                <a:ea typeface="Figtree"/>
                <a:cs typeface="Figtree"/>
              </a:defRPr>
            </a:lvl7pPr>
            <a:lvl8pPr lvl="7" rtl="0">
              <a:buNone/>
              <a:defRPr>
                <a:solidFill>
                  <a:schemeClr val="lt1"/>
                </a:solidFill>
                <a:latin typeface="Figtree"/>
                <a:ea typeface="Figtree"/>
                <a:cs typeface="Figtree"/>
              </a:defRPr>
            </a:lvl8pPr>
            <a:lvl9pPr lvl="8" rtl="0">
              <a:buNone/>
              <a:defRPr>
                <a:solidFill>
                  <a:schemeClr val="lt1"/>
                </a:solidFill>
                <a:latin typeface="Figtree"/>
                <a:ea typeface="Figtree"/>
                <a:cs typeface="Figtree"/>
              </a:defRPr>
            </a:lvl9pPr>
          </a:lstStyle>
          <a:p>
            <a:pPr marL="0" lvl="0" indent="0" algn="r" rtl="0">
              <a:spcBef>
                <a:spcPts val="0"/>
              </a:spcBef>
              <a:spcAft>
                <a:spcPts val="0"/>
              </a:spcAft>
              <a:buNone/>
              <a:defRPr/>
            </a:pPr>
            <a:fld id="{00000000-1234-1234-1234-123412341234}" type="slidenum">
              <a:rPr lang="en"/>
              <a:t>‹#›</a:t>
            </a:fld>
            <a:endParaRPr/>
          </a:p>
        </p:txBody>
      </p:sp>
      <p:sp>
        <p:nvSpPr>
          <p:cNvPr id="747009730" name="Google Shape;74;p12"/>
          <p:cNvSpPr txBox="1"/>
          <p:nvPr/>
        </p:nvSpPr>
        <p:spPr bwMode="auto">
          <a:xfrm>
            <a:off x="3586525" y="4893400"/>
            <a:ext cx="48840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defRPr/>
            </a:pPr>
            <a:r>
              <a:rPr lang="en" sz="1000">
                <a:solidFill>
                  <a:schemeClr val="lt1"/>
                </a:solidFill>
                <a:latin typeface="Figtree"/>
                <a:ea typeface="Figtree"/>
                <a:cs typeface="Figtree"/>
              </a:rPr>
              <a:t>Private &amp; Confidential to Everest Systems- Do not duplicate or distribute</a:t>
            </a:r>
            <a:endParaRPr sz="1000">
              <a:solidFill>
                <a:schemeClr val="lt1"/>
              </a:solidFill>
              <a:latin typeface="Figtree"/>
              <a:ea typeface="Figtree"/>
              <a:cs typeface="Figtre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
        <p:cNvGrpSpPr/>
        <p:nvPr/>
      </p:nvGrpSpPr>
      <p:grpSpPr bwMode="auto">
        <a:xfrm>
          <a:off x="0" y="0"/>
          <a:ext cx="0" cy="0"/>
          <a:chOff x="0" y="0"/>
          <a:chExt cx="0" cy="0"/>
        </a:xfrm>
      </p:grpSpPr>
      <p:sp>
        <p:nvSpPr>
          <p:cNvPr id="570541832" name="Google Shape;6;p1"/>
          <p:cNvSpPr txBox="1">
            <a:spLocks noGrp="1"/>
          </p:cNvSpPr>
          <p:nvPr>
            <p:ph type="title"/>
          </p:nvPr>
        </p:nvSpPr>
        <p:spPr bwMode="auto">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63A3E"/>
              </a:buClr>
              <a:buSzPts val="2800"/>
              <a:buFont typeface="Zilla Slab"/>
              <a:buNone/>
              <a:defRPr sz="2800" b="1">
                <a:solidFill>
                  <a:srgbClr val="363A3E"/>
                </a:solidFill>
                <a:latin typeface="Zilla Slab"/>
                <a:ea typeface="Zilla Slab"/>
                <a:cs typeface="Zilla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pPr>
              <a:defRPr/>
            </a:pPr>
            <a:endParaRPr/>
          </a:p>
        </p:txBody>
      </p:sp>
      <p:sp>
        <p:nvSpPr>
          <p:cNvPr id="1302169494" name="Google Shape;7;p1"/>
          <p:cNvSpPr txBox="1">
            <a:spLocks noGrp="1"/>
          </p:cNvSpPr>
          <p:nvPr>
            <p:ph type="body" idx="1"/>
          </p:nvPr>
        </p:nvSpPr>
        <p:spPr bwMode="auto">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4999"/>
              </a:lnSpc>
              <a:spcBef>
                <a:spcPts val="0"/>
              </a:spcBef>
              <a:spcAft>
                <a:spcPts val="0"/>
              </a:spcAft>
              <a:buClr>
                <a:schemeClr val="dk2"/>
              </a:buClr>
              <a:buSzPts val="1800"/>
              <a:buFont typeface="Figtree"/>
              <a:buChar char="●"/>
              <a:defRPr sz="1800">
                <a:solidFill>
                  <a:schemeClr val="dk2"/>
                </a:solidFill>
                <a:latin typeface="Figtree"/>
                <a:ea typeface="Figtree"/>
                <a:cs typeface="Figtree"/>
              </a:defRPr>
            </a:lvl1pPr>
            <a:lvl2pPr marL="914400" lvl="1" indent="-317500">
              <a:lnSpc>
                <a:spcPct val="114999"/>
              </a:lnSpc>
              <a:spcBef>
                <a:spcPts val="0"/>
              </a:spcBef>
              <a:spcAft>
                <a:spcPts val="0"/>
              </a:spcAft>
              <a:buClr>
                <a:schemeClr val="dk2"/>
              </a:buClr>
              <a:buSzPts val="1400"/>
              <a:buFont typeface="Figtree"/>
              <a:buChar char="○"/>
              <a:defRPr>
                <a:solidFill>
                  <a:schemeClr val="dk2"/>
                </a:solidFill>
                <a:latin typeface="Figtree"/>
                <a:ea typeface="Figtree"/>
                <a:cs typeface="Figtree"/>
              </a:defRPr>
            </a:lvl2pPr>
            <a:lvl3pPr marL="1371600" lvl="2" indent="-317500">
              <a:lnSpc>
                <a:spcPct val="114999"/>
              </a:lnSpc>
              <a:spcBef>
                <a:spcPts val="0"/>
              </a:spcBef>
              <a:spcAft>
                <a:spcPts val="0"/>
              </a:spcAft>
              <a:buClr>
                <a:schemeClr val="dk2"/>
              </a:buClr>
              <a:buSzPts val="1400"/>
              <a:buFont typeface="Figtree"/>
              <a:buChar char="■"/>
              <a:defRPr>
                <a:solidFill>
                  <a:schemeClr val="dk2"/>
                </a:solidFill>
                <a:latin typeface="Figtree"/>
                <a:ea typeface="Figtree"/>
                <a:cs typeface="Figtree"/>
              </a:defRPr>
            </a:lvl3pPr>
            <a:lvl4pPr marL="1828800" lvl="3" indent="-317500">
              <a:lnSpc>
                <a:spcPct val="114999"/>
              </a:lnSpc>
              <a:spcBef>
                <a:spcPts val="0"/>
              </a:spcBef>
              <a:spcAft>
                <a:spcPts val="0"/>
              </a:spcAft>
              <a:buClr>
                <a:schemeClr val="dk2"/>
              </a:buClr>
              <a:buSzPts val="1400"/>
              <a:buFont typeface="Figtree"/>
              <a:buChar char="●"/>
              <a:defRPr>
                <a:solidFill>
                  <a:schemeClr val="dk2"/>
                </a:solidFill>
                <a:latin typeface="Figtree"/>
                <a:ea typeface="Figtree"/>
                <a:cs typeface="Figtree"/>
              </a:defRPr>
            </a:lvl4pPr>
            <a:lvl5pPr marL="2286000" lvl="4" indent="-317500">
              <a:lnSpc>
                <a:spcPct val="114999"/>
              </a:lnSpc>
              <a:spcBef>
                <a:spcPts val="0"/>
              </a:spcBef>
              <a:spcAft>
                <a:spcPts val="0"/>
              </a:spcAft>
              <a:buClr>
                <a:schemeClr val="dk2"/>
              </a:buClr>
              <a:buSzPts val="1400"/>
              <a:buFont typeface="Figtree"/>
              <a:buChar char="○"/>
              <a:defRPr>
                <a:solidFill>
                  <a:schemeClr val="dk2"/>
                </a:solidFill>
                <a:latin typeface="Figtree"/>
                <a:ea typeface="Figtree"/>
                <a:cs typeface="Figtree"/>
              </a:defRPr>
            </a:lvl5pPr>
            <a:lvl6pPr marL="2743200" lvl="5" indent="-317500">
              <a:lnSpc>
                <a:spcPct val="114999"/>
              </a:lnSpc>
              <a:spcBef>
                <a:spcPts val="0"/>
              </a:spcBef>
              <a:spcAft>
                <a:spcPts val="0"/>
              </a:spcAft>
              <a:buClr>
                <a:schemeClr val="dk2"/>
              </a:buClr>
              <a:buSzPts val="1400"/>
              <a:buFont typeface="Figtree"/>
              <a:buChar char="■"/>
              <a:defRPr>
                <a:solidFill>
                  <a:schemeClr val="dk2"/>
                </a:solidFill>
                <a:latin typeface="Figtree"/>
                <a:ea typeface="Figtree"/>
                <a:cs typeface="Figtree"/>
              </a:defRPr>
            </a:lvl6pPr>
            <a:lvl7pPr marL="3200400" lvl="6" indent="-317500">
              <a:lnSpc>
                <a:spcPct val="114999"/>
              </a:lnSpc>
              <a:spcBef>
                <a:spcPts val="0"/>
              </a:spcBef>
              <a:spcAft>
                <a:spcPts val="0"/>
              </a:spcAft>
              <a:buClr>
                <a:schemeClr val="dk2"/>
              </a:buClr>
              <a:buSzPts val="1400"/>
              <a:buFont typeface="Figtree"/>
              <a:buChar char="●"/>
              <a:defRPr>
                <a:solidFill>
                  <a:schemeClr val="dk2"/>
                </a:solidFill>
                <a:latin typeface="Figtree"/>
                <a:ea typeface="Figtree"/>
                <a:cs typeface="Figtree"/>
              </a:defRPr>
            </a:lvl7pPr>
            <a:lvl8pPr marL="3657600" lvl="7" indent="-317500">
              <a:lnSpc>
                <a:spcPct val="114999"/>
              </a:lnSpc>
              <a:spcBef>
                <a:spcPts val="0"/>
              </a:spcBef>
              <a:spcAft>
                <a:spcPts val="0"/>
              </a:spcAft>
              <a:buClr>
                <a:schemeClr val="dk2"/>
              </a:buClr>
              <a:buSzPts val="1400"/>
              <a:buFont typeface="Figtree"/>
              <a:buChar char="○"/>
              <a:defRPr>
                <a:solidFill>
                  <a:schemeClr val="dk2"/>
                </a:solidFill>
                <a:latin typeface="Figtree"/>
                <a:ea typeface="Figtree"/>
                <a:cs typeface="Figtree"/>
              </a:defRPr>
            </a:lvl8pPr>
            <a:lvl9pPr marL="4114800" lvl="8" indent="-317500">
              <a:lnSpc>
                <a:spcPct val="114999"/>
              </a:lnSpc>
              <a:spcBef>
                <a:spcPts val="0"/>
              </a:spcBef>
              <a:spcAft>
                <a:spcPts val="0"/>
              </a:spcAft>
              <a:buClr>
                <a:schemeClr val="dk2"/>
              </a:buClr>
              <a:buSzPts val="1400"/>
              <a:buFont typeface="Figtree"/>
              <a:buChar char="■"/>
              <a:defRPr>
                <a:solidFill>
                  <a:schemeClr val="dk2"/>
                </a:solidFill>
                <a:latin typeface="Figtree"/>
                <a:ea typeface="Figtree"/>
                <a:cs typeface="Figtree"/>
              </a:defRPr>
            </a:lvl9pPr>
          </a:lstStyle>
          <a:p>
            <a:pPr>
              <a:defRPr/>
            </a:pPr>
            <a:endParaRPr/>
          </a:p>
        </p:txBody>
      </p:sp>
      <p:sp>
        <p:nvSpPr>
          <p:cNvPr id="369927552" name="Google Shape;8;p1"/>
          <p:cNvSpPr txBox="1">
            <a:spLocks noGrp="1"/>
          </p:cNvSpPr>
          <p:nvPr>
            <p:ph type="sldNum" idx="12"/>
          </p:nvPr>
        </p:nvSpPr>
        <p:spPr bwMode="auto">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defRPr/>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63063727" name="Google Shape;131;p20"/>
          <p:cNvSpPr txBox="1">
            <a:spLocks noGrp="1"/>
          </p:cNvSpPr>
          <p:nvPr>
            <p:ph type="title"/>
          </p:nvPr>
        </p:nvSpPr>
        <p:spPr bwMode="auto">
          <a:xfrm>
            <a:off x="371650" y="1574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defRPr/>
            </a:pPr>
            <a:r>
              <a:rPr lang="en" sz="2450"/>
              <a:t>Feature Review</a:t>
            </a:r>
            <a:endParaRPr sz="2450"/>
          </a:p>
        </p:txBody>
      </p:sp>
      <p:sp>
        <p:nvSpPr>
          <p:cNvPr id="286719009" name="Google Shape;132;p20"/>
          <p:cNvSpPr txBox="1">
            <a:spLocks noGrp="1"/>
          </p:cNvSpPr>
          <p:nvPr>
            <p:ph type="subTitle" idx="1"/>
          </p:nvPr>
        </p:nvSpPr>
        <p:spPr bwMode="auto">
          <a:xfrm>
            <a:off x="371650" y="2609351"/>
            <a:ext cx="3192000" cy="774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defRPr/>
            </a:pPr>
            <a:r>
              <a:rPr lang="en" dirty="0"/>
              <a:t>Rami Ibrahimi</a:t>
            </a:r>
            <a:endParaRPr dirty="0"/>
          </a:p>
        </p:txBody>
      </p:sp>
      <p:sp>
        <p:nvSpPr>
          <p:cNvPr id="1624540333" name="Google Shape;132;p20"/>
          <p:cNvSpPr txBox="1"/>
          <p:nvPr/>
        </p:nvSpPr>
        <p:spPr bwMode="auto">
          <a:xfrm>
            <a:off x="371650" y="1991026"/>
            <a:ext cx="3191999" cy="774299"/>
          </a:xfrm>
          <a:prstGeom prst="rect">
            <a:avLst/>
          </a:prstGeom>
        </p:spPr>
        <p:txBody>
          <a:bodyPr spcFirstLastPara="1" wrap="square" lIns="91424" tIns="91424" rIns="91424" bIns="91424" anchor="t" anchorCtr="0">
            <a:normAutofit/>
          </a:bodyPr>
          <a:lstStyle>
            <a:defPPr marR="0" lvl="0" algn="l" rtl="0">
              <a:lnSpc>
                <a:spcPct val="100000"/>
              </a:lnSpc>
              <a:spcBef>
                <a:spcPts val="0"/>
              </a:spcBef>
              <a:spcAft>
                <a:spcPts val="0"/>
              </a:spcAft>
            </a:defPPr>
            <a:lvl1pPr marL="457200" marR="0" lvl="0" indent="-342900" algn="l" rtl="0">
              <a:lnSpc>
                <a:spcPct val="114999"/>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defRPr>
            </a:lvl1pPr>
            <a:lvl2pPr marL="914400" marR="0" lvl="1" indent="-317499" algn="l" rtl="0">
              <a:lnSpc>
                <a:spcPct val="114999"/>
              </a:lnSpc>
              <a:spcBef>
                <a:spcPts val="0"/>
              </a:spcBef>
              <a:spcAft>
                <a:spcPts val="0"/>
              </a:spcAft>
              <a:buClr>
                <a:schemeClr val="dk2"/>
              </a:buClr>
              <a:buSzPts val="1400"/>
              <a:buFont typeface="Figtree"/>
              <a:buNone/>
              <a:defRPr sz="1400" b="0" i="0" u="none" strike="noStrike" cap="none">
                <a:solidFill>
                  <a:schemeClr val="dk2"/>
                </a:solidFill>
                <a:latin typeface="Figtree"/>
                <a:ea typeface="Figtree"/>
                <a:cs typeface="Figtree"/>
              </a:defRPr>
            </a:lvl2pPr>
            <a:lvl3pPr marL="1371600" marR="0" lvl="2" indent="-317499" algn="l" rtl="0">
              <a:lnSpc>
                <a:spcPct val="114999"/>
              </a:lnSpc>
              <a:spcBef>
                <a:spcPts val="0"/>
              </a:spcBef>
              <a:spcAft>
                <a:spcPts val="0"/>
              </a:spcAft>
              <a:buClr>
                <a:schemeClr val="dk2"/>
              </a:buClr>
              <a:buSzPts val="1400"/>
              <a:buFont typeface="Figtree"/>
              <a:buNone/>
              <a:defRPr sz="1400" b="0" i="0" u="none" strike="noStrike" cap="none">
                <a:solidFill>
                  <a:schemeClr val="dk2"/>
                </a:solidFill>
                <a:latin typeface="Figtree"/>
                <a:ea typeface="Figtree"/>
                <a:cs typeface="Figtree"/>
              </a:defRPr>
            </a:lvl3pPr>
            <a:lvl4pPr marL="1828800" marR="0" lvl="3" indent="-317499" algn="l" rtl="0">
              <a:lnSpc>
                <a:spcPct val="114999"/>
              </a:lnSpc>
              <a:spcBef>
                <a:spcPts val="0"/>
              </a:spcBef>
              <a:spcAft>
                <a:spcPts val="0"/>
              </a:spcAft>
              <a:buClr>
                <a:schemeClr val="dk2"/>
              </a:buClr>
              <a:buSzPts val="1400"/>
              <a:buFont typeface="Figtree"/>
              <a:buNone/>
              <a:defRPr sz="1400" b="0" i="0" u="none" strike="noStrike" cap="none">
                <a:solidFill>
                  <a:schemeClr val="dk2"/>
                </a:solidFill>
                <a:latin typeface="Figtree"/>
                <a:ea typeface="Figtree"/>
                <a:cs typeface="Figtree"/>
              </a:defRPr>
            </a:lvl4pPr>
            <a:lvl5pPr marL="2286000" marR="0" lvl="4" indent="-317499" algn="l" rtl="0">
              <a:lnSpc>
                <a:spcPct val="114999"/>
              </a:lnSpc>
              <a:spcBef>
                <a:spcPts val="0"/>
              </a:spcBef>
              <a:spcAft>
                <a:spcPts val="0"/>
              </a:spcAft>
              <a:buClr>
                <a:schemeClr val="dk2"/>
              </a:buClr>
              <a:buSzPts val="1400"/>
              <a:buFont typeface="Figtree"/>
              <a:buNone/>
              <a:defRPr sz="1400" b="0" i="0" u="none" strike="noStrike" cap="none">
                <a:solidFill>
                  <a:schemeClr val="dk2"/>
                </a:solidFill>
                <a:latin typeface="Figtree"/>
                <a:ea typeface="Figtree"/>
                <a:cs typeface="Figtree"/>
              </a:defRPr>
            </a:lvl5pPr>
            <a:lvl6pPr marL="2743200" marR="0" lvl="5" indent="-317499" algn="l" rtl="0">
              <a:lnSpc>
                <a:spcPct val="114999"/>
              </a:lnSpc>
              <a:spcBef>
                <a:spcPts val="0"/>
              </a:spcBef>
              <a:spcAft>
                <a:spcPts val="0"/>
              </a:spcAft>
              <a:buClr>
                <a:schemeClr val="dk2"/>
              </a:buClr>
              <a:buSzPts val="1400"/>
              <a:buFont typeface="Figtree"/>
              <a:buNone/>
              <a:defRPr sz="1400" b="0" i="0" u="none" strike="noStrike" cap="none">
                <a:solidFill>
                  <a:schemeClr val="dk2"/>
                </a:solidFill>
                <a:latin typeface="Figtree"/>
                <a:ea typeface="Figtree"/>
                <a:cs typeface="Figtree"/>
              </a:defRPr>
            </a:lvl6pPr>
            <a:lvl7pPr marL="3200400" marR="0" lvl="6" indent="-317499" algn="l" rtl="0">
              <a:lnSpc>
                <a:spcPct val="114999"/>
              </a:lnSpc>
              <a:spcBef>
                <a:spcPts val="0"/>
              </a:spcBef>
              <a:spcAft>
                <a:spcPts val="0"/>
              </a:spcAft>
              <a:buClr>
                <a:schemeClr val="dk2"/>
              </a:buClr>
              <a:buSzPts val="1400"/>
              <a:buFont typeface="Figtree"/>
              <a:buNone/>
              <a:defRPr sz="1400" b="0" i="0" u="none" strike="noStrike" cap="none">
                <a:solidFill>
                  <a:schemeClr val="dk2"/>
                </a:solidFill>
                <a:latin typeface="Figtree"/>
                <a:ea typeface="Figtree"/>
                <a:cs typeface="Figtree"/>
              </a:defRPr>
            </a:lvl7pPr>
            <a:lvl8pPr marL="3657600" marR="0" lvl="7" indent="-317499" algn="l" rtl="0">
              <a:lnSpc>
                <a:spcPct val="114999"/>
              </a:lnSpc>
              <a:spcBef>
                <a:spcPts val="0"/>
              </a:spcBef>
              <a:spcAft>
                <a:spcPts val="0"/>
              </a:spcAft>
              <a:buClr>
                <a:schemeClr val="dk2"/>
              </a:buClr>
              <a:buSzPts val="1400"/>
              <a:buFont typeface="Figtree"/>
              <a:buNone/>
              <a:defRPr sz="1400" b="0" i="0" u="none" strike="noStrike" cap="none">
                <a:solidFill>
                  <a:schemeClr val="dk2"/>
                </a:solidFill>
                <a:latin typeface="Figtree"/>
                <a:ea typeface="Figtree"/>
                <a:cs typeface="Figtree"/>
              </a:defRPr>
            </a:lvl8pPr>
            <a:lvl9pPr marL="4114800" marR="0" lvl="8" indent="-317499" algn="l" rtl="0">
              <a:lnSpc>
                <a:spcPct val="114999"/>
              </a:lnSpc>
              <a:spcBef>
                <a:spcPts val="0"/>
              </a:spcBef>
              <a:spcAft>
                <a:spcPts val="0"/>
              </a:spcAft>
              <a:buClr>
                <a:schemeClr val="dk2"/>
              </a:buClr>
              <a:buSzPts val="1400"/>
              <a:buFont typeface="Figtree"/>
              <a:buNone/>
              <a:defRPr sz="1400" b="0" i="0" u="none" strike="noStrike" cap="none">
                <a:solidFill>
                  <a:schemeClr val="dk2"/>
                </a:solidFill>
                <a:latin typeface="Figtree"/>
                <a:ea typeface="Figtree"/>
                <a:cs typeface="Figtree"/>
              </a:defRPr>
            </a:lvl9pPr>
          </a:lstStyle>
          <a:p>
            <a:pPr marL="0" lvl="0" indent="0" algn="l" rtl="0">
              <a:spcBef>
                <a:spcPts val="0"/>
              </a:spcBef>
              <a:spcAft>
                <a:spcPts val="1199"/>
              </a:spcAft>
              <a:buNone/>
              <a:defRPr/>
            </a:pPr>
            <a:r>
              <a:rPr lang="en" sz="1600" b="0" i="0" u="none" strike="noStrike" cap="none" spc="0" dirty="0">
                <a:solidFill>
                  <a:schemeClr val="lt1"/>
                </a:solidFill>
                <a:latin typeface="Figtree"/>
                <a:ea typeface="Figtree"/>
                <a:cs typeface="Figtree"/>
              </a:rPr>
              <a:t>August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C880A00D-ABEB-E6EA-C48B-FDC93EBCFB93}"/>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63EEB566-1E55-5E1D-5B2F-974B4EECA939}"/>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70704449-2C8A-CE60-1C03-82D0D80E96EE}"/>
              </a:ext>
            </a:extLst>
          </p:cNvPr>
          <p:cNvSpPr>
            <a:spLocks noGrp="1"/>
          </p:cNvSpPr>
          <p:nvPr>
            <p:ph type="title"/>
          </p:nvPr>
        </p:nvSpPr>
        <p:spPr>
          <a:xfrm>
            <a:off x="311700" y="235938"/>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Business Value &amp; ROI</a:t>
            </a:r>
          </a:p>
        </p:txBody>
      </p:sp>
      <p:graphicFrame>
        <p:nvGraphicFramePr>
          <p:cNvPr id="2" name="Table 1">
            <a:extLst>
              <a:ext uri="{FF2B5EF4-FFF2-40B4-BE49-F238E27FC236}">
                <a16:creationId xmlns:a16="http://schemas.microsoft.com/office/drawing/2014/main" id="{D6ECA6CE-3AA5-9E25-A318-AFBCDA2AFE8A}"/>
              </a:ext>
            </a:extLst>
          </p:cNvPr>
          <p:cNvGraphicFramePr>
            <a:graphicFrameLocks noGrp="1"/>
          </p:cNvGraphicFramePr>
          <p:nvPr>
            <p:extLst>
              <p:ext uri="{D42A27DB-BD31-4B8C-83A1-F6EECF244321}">
                <p14:modId xmlns:p14="http://schemas.microsoft.com/office/powerpoint/2010/main" val="1779705792"/>
              </p:ext>
            </p:extLst>
          </p:nvPr>
        </p:nvGraphicFramePr>
        <p:xfrm>
          <a:off x="387163" y="766193"/>
          <a:ext cx="8369673" cy="2407920"/>
        </p:xfrm>
        <a:graphic>
          <a:graphicData uri="http://schemas.openxmlformats.org/drawingml/2006/table">
            <a:tbl>
              <a:tblPr firstRow="1" bandRow="1">
                <a:effectLst/>
                <a:tableStyleId>{5C22544A-7EE6-4342-B048-85BDC9FD1C3A}</a:tableStyleId>
              </a:tblPr>
              <a:tblGrid>
                <a:gridCol w="2789891">
                  <a:extLst>
                    <a:ext uri="{9D8B030D-6E8A-4147-A177-3AD203B41FA5}">
                      <a16:colId xmlns:a16="http://schemas.microsoft.com/office/drawing/2014/main" val="3064164333"/>
                    </a:ext>
                  </a:extLst>
                </a:gridCol>
                <a:gridCol w="2789891">
                  <a:extLst>
                    <a:ext uri="{9D8B030D-6E8A-4147-A177-3AD203B41FA5}">
                      <a16:colId xmlns:a16="http://schemas.microsoft.com/office/drawing/2014/main" val="4088271924"/>
                    </a:ext>
                  </a:extLst>
                </a:gridCol>
                <a:gridCol w="2789891">
                  <a:extLst>
                    <a:ext uri="{9D8B030D-6E8A-4147-A177-3AD203B41FA5}">
                      <a16:colId xmlns:a16="http://schemas.microsoft.com/office/drawing/2014/main" val="2588121447"/>
                    </a:ext>
                  </a:extLst>
                </a:gridCol>
              </a:tblGrid>
              <a:tr h="2097509">
                <a:tc>
                  <a:txBody>
                    <a:bodyPr/>
                    <a:lstStyle/>
                    <a:p>
                      <a:pPr algn="l"/>
                      <a:r>
                        <a:rPr lang="en-US" u="none"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rPr>
                        <a:t>💵 INVESTMENT</a:t>
                      </a:r>
                    </a:p>
                    <a:p>
                      <a:pPr algn="l"/>
                      <a:endParaRPr lang="en-US" u="sng"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One-Time Cost</a:t>
                      </a:r>
                    </a:p>
                    <a:p>
                      <a:pPr algn="l"/>
                      <a:r>
                        <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Development &amp; Implementation</a:t>
                      </a:r>
                    </a:p>
                    <a:p>
                      <a:pPr algn="l"/>
                      <a:r>
                        <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$120,000</a:t>
                      </a:r>
                    </a:p>
                    <a:p>
                      <a:pPr algn="l"/>
                      <a:endPar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Training &amp; Change Management</a:t>
                      </a:r>
                    </a:p>
                    <a:p>
                      <a:pPr algn="l"/>
                      <a:r>
                        <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$20,000</a:t>
                      </a:r>
                    </a:p>
                    <a:p>
                      <a:pPr algn="l"/>
                      <a:endPar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ML Model Training</a:t>
                      </a:r>
                    </a:p>
                    <a:p>
                      <a:pPr algn="l"/>
                      <a:r>
                        <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$10,000</a:t>
                      </a:r>
                    </a:p>
                    <a:p>
                      <a:pPr algn="l"/>
                      <a:endPar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sz="1100" b="1" u="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Total Investment: $150,000</a:t>
                      </a:r>
                    </a:p>
                  </a:txBody>
                  <a:tcPr>
                    <a:solidFill>
                      <a:srgbClr val="FEE2F4">
                        <a:alpha val="10196"/>
                      </a:srgbClr>
                    </a:solidFill>
                  </a:tcPr>
                </a:tc>
                <a:tc>
                  <a:txBody>
                    <a:bodyPr/>
                    <a:lstStyle/>
                    <a:p>
                      <a:pPr algn="l"/>
                      <a:r>
                        <a:rPr lang="en-US" u="none"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rPr>
                        <a:t>📈 ANNUAL RETURNS</a:t>
                      </a:r>
                    </a:p>
                    <a:p>
                      <a:pPr algn="l"/>
                      <a:endParaRPr lang="en-US" u="sng"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Recurring Benefits </a:t>
                      </a:r>
                    </a:p>
                    <a:p>
                      <a:pPr algn="l"/>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Stockout Reduction (50%)</a:t>
                      </a:r>
                    </a:p>
                    <a:p>
                      <a:pPr algn="l"/>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$300,000</a:t>
                      </a:r>
                    </a:p>
                    <a:p>
                      <a:pPr algn="l"/>
                      <a:endPar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Inventory Reduction (20%)</a:t>
                      </a:r>
                    </a:p>
                    <a:p>
                      <a:pPr algn="l"/>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$200,000</a:t>
                      </a:r>
                    </a:p>
                    <a:p>
                      <a:pPr algn="l"/>
                      <a:endPar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Labor Savings (3+ </a:t>
                      </a:r>
                      <a:r>
                        <a:rPr lang="en-US" sz="1100" b="0" i="0" u="none" strike="noStrike" cap="none" dirty="0" err="1">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hrs</a:t>
                      </a:r>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/week)</a:t>
                      </a:r>
                    </a:p>
                    <a:p>
                      <a:pPr algn="l"/>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$100,000</a:t>
                      </a:r>
                    </a:p>
                    <a:p>
                      <a:pPr algn="l"/>
                      <a:endPar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Total Annual Benefit: $600,000</a:t>
                      </a:r>
                    </a:p>
                  </a:txBody>
                  <a:tcPr>
                    <a:solidFill>
                      <a:srgbClr val="D1FAF4">
                        <a:alpha val="10196"/>
                      </a:srgbClr>
                    </a:solidFill>
                  </a:tcPr>
                </a:tc>
                <a:tc>
                  <a:txBody>
                    <a:bodyPr/>
                    <a:lstStyle/>
                    <a:p>
                      <a:pPr algn="ctr"/>
                      <a:r>
                        <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4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 ROI SUMMARY</a:t>
                      </a:r>
                    </a:p>
                    <a:p>
                      <a:pPr algn="ctr"/>
                      <a:endPar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ctr"/>
                      <a:endPar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ctr"/>
                      <a:r>
                        <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Payback Period: 3 months</a:t>
                      </a:r>
                    </a:p>
                    <a:p>
                      <a:pPr algn="ctr"/>
                      <a:endPar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ctr"/>
                      <a:endPar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ctr"/>
                      <a:r>
                        <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5-Year NPV: $2.1M</a:t>
                      </a:r>
                    </a:p>
                    <a:p>
                      <a:pPr algn="ctr"/>
                      <a:endPar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ctr"/>
                      <a:endPar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ctr"/>
                      <a:r>
                        <a:rPr lang="en-US" sz="1100" b="1" i="0" u="none" strike="noStrike" cap="none"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IRR: 400% </a:t>
                      </a:r>
                    </a:p>
                  </a:txBody>
                  <a:tcPr>
                    <a:solidFill>
                      <a:schemeClr val="bg1">
                        <a:alpha val="10196"/>
                      </a:schemeClr>
                    </a:solidFill>
                  </a:tcPr>
                </a:tc>
                <a:extLst>
                  <a:ext uri="{0D108BD9-81ED-4DB2-BD59-A6C34878D82A}">
                    <a16:rowId xmlns:a16="http://schemas.microsoft.com/office/drawing/2014/main" val="1380064010"/>
                  </a:ext>
                </a:extLst>
              </a:tr>
            </a:tbl>
          </a:graphicData>
        </a:graphic>
      </p:graphicFrame>
      <p:graphicFrame>
        <p:nvGraphicFramePr>
          <p:cNvPr id="5" name="Table 4">
            <a:extLst>
              <a:ext uri="{FF2B5EF4-FFF2-40B4-BE49-F238E27FC236}">
                <a16:creationId xmlns:a16="http://schemas.microsoft.com/office/drawing/2014/main" id="{A0A5A63D-2639-7632-CD8A-FF8D605D5C74}"/>
              </a:ext>
            </a:extLst>
          </p:cNvPr>
          <p:cNvGraphicFramePr>
            <a:graphicFrameLocks noGrp="1"/>
          </p:cNvGraphicFramePr>
          <p:nvPr>
            <p:extLst>
              <p:ext uri="{D42A27DB-BD31-4B8C-83A1-F6EECF244321}">
                <p14:modId xmlns:p14="http://schemas.microsoft.com/office/powerpoint/2010/main" val="2269373886"/>
              </p:ext>
            </p:extLst>
          </p:nvPr>
        </p:nvGraphicFramePr>
        <p:xfrm>
          <a:off x="1278662" y="3887934"/>
          <a:ext cx="6308652" cy="828040"/>
        </p:xfrm>
        <a:graphic>
          <a:graphicData uri="http://schemas.openxmlformats.org/drawingml/2006/table">
            <a:tbl>
              <a:tblPr firstRow="1" bandRow="1">
                <a:tableStyleId>{5C22544A-7EE6-4342-B048-85BDC9FD1C3A}</a:tableStyleId>
              </a:tblPr>
              <a:tblGrid>
                <a:gridCol w="1577163">
                  <a:extLst>
                    <a:ext uri="{9D8B030D-6E8A-4147-A177-3AD203B41FA5}">
                      <a16:colId xmlns:a16="http://schemas.microsoft.com/office/drawing/2014/main" val="888082609"/>
                    </a:ext>
                  </a:extLst>
                </a:gridCol>
                <a:gridCol w="1577163">
                  <a:extLst>
                    <a:ext uri="{9D8B030D-6E8A-4147-A177-3AD203B41FA5}">
                      <a16:colId xmlns:a16="http://schemas.microsoft.com/office/drawing/2014/main" val="3379202701"/>
                    </a:ext>
                  </a:extLst>
                </a:gridCol>
                <a:gridCol w="1577163">
                  <a:extLst>
                    <a:ext uri="{9D8B030D-6E8A-4147-A177-3AD203B41FA5}">
                      <a16:colId xmlns:a16="http://schemas.microsoft.com/office/drawing/2014/main" val="3336175625"/>
                    </a:ext>
                  </a:extLst>
                </a:gridCol>
                <a:gridCol w="1577163">
                  <a:extLst>
                    <a:ext uri="{9D8B030D-6E8A-4147-A177-3AD203B41FA5}">
                      <a16:colId xmlns:a16="http://schemas.microsoft.com/office/drawing/2014/main" val="2157126013"/>
                    </a:ext>
                  </a:extLst>
                </a:gridCol>
              </a:tblGrid>
              <a:tr h="370840">
                <a:tc>
                  <a:txBody>
                    <a:bodyPr/>
                    <a:lstStyle/>
                    <a:p>
                      <a:pPr algn="ctr"/>
                      <a:r>
                        <a:rPr lang="en-US" sz="1200" b="1"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Planning Speed</a:t>
                      </a:r>
                    </a:p>
                  </a:txBody>
                  <a:tcPr>
                    <a:lnL w="12700">
                      <a:noFill/>
                    </a:lnL>
                    <a:lnR w="12700">
                      <a:noFill/>
                    </a:lnR>
                    <a:lnT w="12700">
                      <a:noFill/>
                    </a:lnT>
                    <a:lnB w="38100">
                      <a:noFill/>
                    </a:lnB>
                    <a:lnTlToBr w="12700" cmpd="sng">
                      <a:noFill/>
                      <a:prstDash val="solid"/>
                    </a:lnTlToBr>
                    <a:lnBlToTr w="12700" cmpd="sng">
                      <a:noFill/>
                      <a:prstDash val="solid"/>
                    </a:lnBlToTr>
                    <a:solidFill>
                      <a:srgbClr val="F8F9FA"/>
                    </a:solidFill>
                  </a:tcPr>
                </a:tc>
                <a:tc>
                  <a:txBody>
                    <a:bodyPr/>
                    <a:lstStyle/>
                    <a:p>
                      <a:pPr algn="ctr"/>
                      <a:r>
                        <a:rPr lang="en-US" sz="1200" b="1"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Forecast Accuracy</a:t>
                      </a:r>
                    </a:p>
                  </a:txBody>
                  <a:tcPr>
                    <a:lnL w="12700">
                      <a:noFill/>
                    </a:lnL>
                    <a:lnR w="12700">
                      <a:noFill/>
                    </a:lnR>
                    <a:lnT w="12700">
                      <a:noFill/>
                    </a:lnT>
                    <a:lnB w="38100">
                      <a:noFill/>
                    </a:lnB>
                    <a:lnTlToBr w="12700" cmpd="sng">
                      <a:noFill/>
                      <a:prstDash val="solid"/>
                    </a:lnTlToBr>
                    <a:lnBlToTr w="12700" cmpd="sng">
                      <a:noFill/>
                      <a:prstDash val="solid"/>
                    </a:lnBlToTr>
                    <a:solidFill>
                      <a:srgbClr val="F8F9FA"/>
                    </a:solidFill>
                  </a:tcPr>
                </a:tc>
                <a:tc>
                  <a:txBody>
                    <a:bodyPr/>
                    <a:lstStyle/>
                    <a:p>
                      <a:pPr algn="ctr"/>
                      <a:r>
                        <a:rPr lang="en-US" sz="1200" b="1"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Exception Response</a:t>
                      </a:r>
                    </a:p>
                  </a:txBody>
                  <a:tcPr>
                    <a:lnL w="12700">
                      <a:noFill/>
                    </a:lnL>
                    <a:lnR w="12700">
                      <a:noFill/>
                    </a:lnR>
                    <a:lnT w="12700">
                      <a:noFill/>
                    </a:lnT>
                    <a:lnB w="38100">
                      <a:noFill/>
                    </a:lnB>
                    <a:lnTlToBr w="12700" cmpd="sng">
                      <a:noFill/>
                      <a:prstDash val="solid"/>
                    </a:lnTlToBr>
                    <a:lnBlToTr w="12700" cmpd="sng">
                      <a:noFill/>
                      <a:prstDash val="solid"/>
                    </a:lnBlToTr>
                    <a:solidFill>
                      <a:srgbClr val="F8F9FA"/>
                    </a:solidFill>
                  </a:tcPr>
                </a:tc>
                <a:tc>
                  <a:txBody>
                    <a:bodyPr/>
                    <a:lstStyle/>
                    <a:p>
                      <a:pPr algn="ctr"/>
                      <a:r>
                        <a:rPr lang="en-US" sz="1200" b="1"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Scalability</a:t>
                      </a:r>
                    </a:p>
                  </a:txBody>
                  <a:tcPr>
                    <a:lnL w="12700">
                      <a:noFill/>
                    </a:lnL>
                    <a:lnR w="12700">
                      <a:noFill/>
                    </a:lnR>
                    <a:lnT w="12700">
                      <a:noFill/>
                    </a:lnT>
                    <a:lnB w="38100">
                      <a:noFill/>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77284230"/>
                  </a:ext>
                </a:extLst>
              </a:tr>
              <a:tr h="370840">
                <a:tc>
                  <a:txBody>
                    <a:bodyPr/>
                    <a:lstStyle/>
                    <a:p>
                      <a:pPr algn="ctr"/>
                      <a:r>
                        <a:rPr lang="en-US" b="1" dirty="0">
                          <a:solidFill>
                            <a:srgbClr val="10B981"/>
                          </a:solidFill>
                          <a:latin typeface="Segoe UI Historic" panose="020B0502040204020203" pitchFamily="34" charset="0"/>
                          <a:ea typeface="Segoe UI Historic" panose="020B0502040204020203" pitchFamily="34" charset="0"/>
                          <a:cs typeface="Segoe UI Historic" panose="020B0502040204020203" pitchFamily="34" charset="0"/>
                        </a:rPr>
                        <a:t>80% faster</a:t>
                      </a:r>
                    </a:p>
                    <a:p>
                      <a:pPr algn="ct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4hr → 45min</a:t>
                      </a:r>
                    </a:p>
                  </a:txBody>
                  <a:tcPr>
                    <a:lnL w="12700">
                      <a:noFill/>
                    </a:lnL>
                    <a:lnR w="12700">
                      <a:noFill/>
                    </a:lnR>
                    <a:lnT w="38100">
                      <a:noFill/>
                    </a:lnT>
                    <a:lnB w="12700">
                      <a:noFill/>
                    </a:lnB>
                    <a:lnTlToBr w="12700" cmpd="sng">
                      <a:noFill/>
                      <a:prstDash val="solid"/>
                    </a:lnTlToBr>
                    <a:lnBlToTr w="12700" cmpd="sng">
                      <a:noFill/>
                      <a:prstDash val="solid"/>
                    </a:lnBlToTr>
                    <a:solidFill>
                      <a:schemeClr val="bg1"/>
                    </a:solidFill>
                  </a:tcPr>
                </a:tc>
                <a:tc>
                  <a:txBody>
                    <a:bodyPr/>
                    <a:lstStyle/>
                    <a:p>
                      <a:pPr algn="ctr"/>
                      <a:r>
                        <a:rPr lang="en-US" dirty="0">
                          <a:solidFill>
                            <a:srgbClr val="10B981"/>
                          </a:solidFill>
                          <a:latin typeface="Segoe UI Historic" panose="020B0502040204020203" pitchFamily="34" charset="0"/>
                          <a:ea typeface="Segoe UI Historic" panose="020B0502040204020203" pitchFamily="34" charset="0"/>
                          <a:cs typeface="Segoe UI Historic" panose="020B0502040204020203" pitchFamily="34" charset="0"/>
                        </a:rPr>
                        <a:t>+15-20%</a:t>
                      </a:r>
                    </a:p>
                    <a:p>
                      <a:pPr algn="ct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improvement</a:t>
                      </a:r>
                    </a:p>
                  </a:txBody>
                  <a:tcPr>
                    <a:lnL w="12700">
                      <a:noFill/>
                    </a:lnL>
                    <a:lnR w="12700">
                      <a:noFill/>
                    </a:lnR>
                    <a:lnT w="38100">
                      <a:noFill/>
                    </a:lnT>
                    <a:lnB w="12700">
                      <a:noFill/>
                    </a:lnB>
                    <a:lnTlToBr w="12700" cmpd="sng">
                      <a:noFill/>
                      <a:prstDash val="solid"/>
                    </a:lnTlToBr>
                    <a:lnBlToTr w="12700" cmpd="sng">
                      <a:noFill/>
                      <a:prstDash val="solid"/>
                    </a:lnBlToTr>
                    <a:solidFill>
                      <a:schemeClr val="bg1"/>
                    </a:solidFill>
                  </a:tcPr>
                </a:tc>
                <a:tc>
                  <a:txBody>
                    <a:bodyPr/>
                    <a:lstStyle/>
                    <a:p>
                      <a:pPr algn="ctr"/>
                      <a:r>
                        <a:rPr lang="en-US" dirty="0">
                          <a:solidFill>
                            <a:srgbClr val="10B981"/>
                          </a:solidFill>
                          <a:latin typeface="Segoe UI Historic" panose="020B0502040204020203" pitchFamily="34" charset="0"/>
                          <a:ea typeface="Segoe UI Historic" panose="020B0502040204020203" pitchFamily="34" charset="0"/>
                          <a:cs typeface="Segoe UI Historic" panose="020B0502040204020203" pitchFamily="34" charset="0"/>
                        </a:rPr>
                        <a:t>Proactive</a:t>
                      </a:r>
                    </a:p>
                    <a:p>
                      <a:pPr algn="ct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vs Reactive</a:t>
                      </a:r>
                    </a:p>
                  </a:txBody>
                  <a:tcPr>
                    <a:lnL w="12700">
                      <a:noFill/>
                    </a:lnL>
                    <a:lnR w="12700">
                      <a:noFill/>
                    </a:lnR>
                    <a:lnT w="38100">
                      <a:noFill/>
                    </a:lnT>
                    <a:lnB w="12700">
                      <a:noFill/>
                    </a:lnB>
                    <a:lnTlToBr w="12700" cmpd="sng">
                      <a:noFill/>
                      <a:prstDash val="solid"/>
                    </a:lnTlToBr>
                    <a:lnBlToTr w="12700" cmpd="sng">
                      <a:noFill/>
                      <a:prstDash val="solid"/>
                    </a:lnBlToTr>
                    <a:solidFill>
                      <a:schemeClr val="bg1"/>
                    </a:solidFill>
                  </a:tcPr>
                </a:tc>
                <a:tc>
                  <a:txBody>
                    <a:bodyPr/>
                    <a:lstStyle/>
                    <a:p>
                      <a:pPr algn="ctr"/>
                      <a:r>
                        <a:rPr lang="en-US" dirty="0">
                          <a:solidFill>
                            <a:srgbClr val="10B981"/>
                          </a:solidFill>
                          <a:latin typeface="Segoe UI Historic" panose="020B0502040204020203" pitchFamily="34" charset="0"/>
                          <a:ea typeface="Segoe UI Historic" panose="020B0502040204020203" pitchFamily="34" charset="0"/>
                          <a:cs typeface="Segoe UI Historic" panose="020B0502040204020203" pitchFamily="34" charset="0"/>
                        </a:rPr>
                        <a:t>10K+ SKUs</a:t>
                      </a:r>
                    </a:p>
                    <a:p>
                      <a:pPr algn="ct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supported</a:t>
                      </a:r>
                    </a:p>
                  </a:txBody>
                  <a:tcPr>
                    <a:lnL w="12700">
                      <a:noFill/>
                    </a:lnL>
                    <a:lnR w="12700">
                      <a:noFill/>
                    </a:lnR>
                    <a:lnT w="38100">
                      <a:noFill/>
                    </a:lnT>
                    <a:lnB w="12700">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1950026"/>
                  </a:ext>
                </a:extLst>
              </a:tr>
            </a:tbl>
          </a:graphicData>
        </a:graphic>
      </p:graphicFrame>
      <p:sp>
        <p:nvSpPr>
          <p:cNvPr id="6" name="TextBox 5">
            <a:extLst>
              <a:ext uri="{FF2B5EF4-FFF2-40B4-BE49-F238E27FC236}">
                <a16:creationId xmlns:a16="http://schemas.microsoft.com/office/drawing/2014/main" id="{D90DF1BB-69EE-19A0-601C-10E8F42C747F}"/>
              </a:ext>
            </a:extLst>
          </p:cNvPr>
          <p:cNvSpPr txBox="1"/>
          <p:nvPr/>
        </p:nvSpPr>
        <p:spPr bwMode="auto">
          <a:xfrm>
            <a:off x="2967683" y="3518602"/>
            <a:ext cx="2930610" cy="369332"/>
          </a:xfrm>
          <a:prstGeom prst="rect">
            <a:avLst/>
          </a:prstGeom>
          <a:noFill/>
        </p:spPr>
        <p:txBody>
          <a:bodyPr wrap="none" rtlCol="0">
            <a:spAutoFit/>
          </a:bodyPr>
          <a:lstStyle/>
          <a:p>
            <a:r>
              <a:rPr lang="en-US" sz="1800"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 🏆 Competitive Advantage</a:t>
            </a:r>
          </a:p>
        </p:txBody>
      </p:sp>
    </p:spTree>
    <p:extLst>
      <p:ext uri="{BB962C8B-B14F-4D97-AF65-F5344CB8AC3E}">
        <p14:creationId xmlns:p14="http://schemas.microsoft.com/office/powerpoint/2010/main" val="36892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DFE7D725-EDE4-DAF8-0866-DC14A575AD98}"/>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64A818CB-C7BB-9B56-8D46-45E7191583DB}"/>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3CDF103E-C4FE-40B8-4949-AD12D15D1EF1}"/>
              </a:ext>
            </a:extLst>
          </p:cNvPr>
          <p:cNvSpPr>
            <a:spLocks noGrp="1"/>
          </p:cNvSpPr>
          <p:nvPr>
            <p:ph type="title"/>
          </p:nvPr>
        </p:nvSpPr>
        <p:spPr>
          <a:xfrm>
            <a:off x="311700" y="235938"/>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Open Questions</a:t>
            </a:r>
          </a:p>
        </p:txBody>
      </p:sp>
      <p:sp>
        <p:nvSpPr>
          <p:cNvPr id="4" name="TextBox 3">
            <a:extLst>
              <a:ext uri="{FF2B5EF4-FFF2-40B4-BE49-F238E27FC236}">
                <a16:creationId xmlns:a16="http://schemas.microsoft.com/office/drawing/2014/main" id="{C763D1A1-8AED-3E6D-8ACF-F3FC52BEB206}"/>
              </a:ext>
            </a:extLst>
          </p:cNvPr>
          <p:cNvSpPr txBox="1"/>
          <p:nvPr/>
        </p:nvSpPr>
        <p:spPr>
          <a:xfrm>
            <a:off x="2334047" y="816356"/>
            <a:ext cx="4475905" cy="3816429"/>
          </a:xfrm>
          <a:prstGeom prst="rect">
            <a:avLst/>
          </a:prstGeom>
          <a:noFill/>
        </p:spPr>
        <p:txBody>
          <a:bodyPr wrap="none" rtlCol="0">
            <a:spAutoFit/>
          </a:bodyPr>
          <a:lstStyle/>
          <a:p>
            <a:r>
              <a:rPr lang="en-US" b="1" dirty="0">
                <a:latin typeface="Segoe UI Historic" panose="020B0502040204020203" pitchFamily="34" charset="0"/>
                <a:ea typeface="Segoe UI Historic" panose="020B0502040204020203" pitchFamily="34" charset="0"/>
                <a:cs typeface="Segoe UI Historic" panose="020B0502040204020203" pitchFamily="34" charset="0"/>
              </a:rPr>
              <a:t>1. ML Model Strategy</a:t>
            </a:r>
          </a:p>
          <a:p>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Should we include external signals (weather, events) from day one, </a:t>
            </a:r>
          </a:p>
          <a:p>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or phase them in after establishing baseline accuracy?</a:t>
            </a:r>
          </a:p>
          <a:p>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b="1" dirty="0">
                <a:latin typeface="Segoe UI Historic" panose="020B0502040204020203" pitchFamily="34" charset="0"/>
                <a:ea typeface="Segoe UI Historic" panose="020B0502040204020203" pitchFamily="34" charset="0"/>
                <a:cs typeface="Segoe UI Historic" panose="020B0502040204020203" pitchFamily="34" charset="0"/>
              </a:rPr>
              <a:t>2. User Experience  </a:t>
            </a:r>
          </a:p>
          <a:p>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How aggressive should auto-approval thresholds be initially?</a:t>
            </a:r>
          </a:p>
          <a:p>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Start conservative or trust the AI?</a:t>
            </a:r>
          </a:p>
          <a:p>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b="1" dirty="0">
                <a:latin typeface="Segoe UI Historic" panose="020B0502040204020203" pitchFamily="34" charset="0"/>
                <a:ea typeface="Segoe UI Historic" panose="020B0502040204020203" pitchFamily="34" charset="0"/>
                <a:cs typeface="Segoe UI Historic" panose="020B0502040204020203" pitchFamily="34" charset="0"/>
              </a:rPr>
              <a:t>3. Rollout Approach</a:t>
            </a:r>
          </a:p>
          <a:p>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Pilot with one geography or all three simultaneously?</a:t>
            </a:r>
          </a:p>
          <a:p>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High-value SKUs first or full catalog?</a:t>
            </a:r>
          </a:p>
          <a:p>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b="1" dirty="0">
                <a:latin typeface="Segoe UI Historic" panose="020B0502040204020203" pitchFamily="34" charset="0"/>
                <a:ea typeface="Segoe UI Historic" panose="020B0502040204020203" pitchFamily="34" charset="0"/>
                <a:cs typeface="Segoe UI Historic" panose="020B0502040204020203" pitchFamily="34" charset="0"/>
              </a:rPr>
              <a:t>4. Integration Priorities</a:t>
            </a:r>
          </a:p>
          <a:p>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Which downstream systems need real-time vs batch updates?</a:t>
            </a:r>
          </a:p>
          <a:p>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Build APIs for third-party tools immediately?</a:t>
            </a:r>
          </a:p>
          <a:p>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b="1" dirty="0">
                <a:latin typeface="Segoe UI Historic" panose="020B0502040204020203" pitchFamily="34" charset="0"/>
                <a:ea typeface="Segoe UI Historic" panose="020B0502040204020203" pitchFamily="34" charset="0"/>
                <a:cs typeface="Segoe UI Historic" panose="020B0502040204020203" pitchFamily="34" charset="0"/>
              </a:rPr>
              <a:t>5. Change Management</a:t>
            </a:r>
          </a:p>
          <a:p>
            <a:r>
              <a:rPr lang="en-US"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How long should we run Excel processes in parallel?</a:t>
            </a:r>
          </a:p>
          <a:p>
            <a:r>
              <a:rPr lang="en-US" sz="11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   What KPIs trigger full automation?</a:t>
            </a:r>
          </a:p>
        </p:txBody>
      </p:sp>
    </p:spTree>
    <p:extLst>
      <p:ext uri="{BB962C8B-B14F-4D97-AF65-F5344CB8AC3E}">
        <p14:creationId xmlns:p14="http://schemas.microsoft.com/office/powerpoint/2010/main" val="95342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7595DA72-27E6-40FE-F2A0-80630BE242BD}"/>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EE3CD4D3-D3A5-98CE-9604-405F7331D74E}"/>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E2E26024-D1B4-F9F9-49D6-F2C2EBB7444B}"/>
              </a:ext>
            </a:extLst>
          </p:cNvPr>
          <p:cNvSpPr>
            <a:spLocks noGrp="1"/>
          </p:cNvSpPr>
          <p:nvPr>
            <p:ph type="title"/>
          </p:nvPr>
        </p:nvSpPr>
        <p:spPr>
          <a:xfrm>
            <a:off x="311700" y="235938"/>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Appendix 1 – News Vendor Model</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7BF4776-2695-1ADA-7172-38714C36A5FE}"/>
                  </a:ext>
                </a:extLst>
              </p:cNvPr>
              <p:cNvSpPr txBox="1"/>
              <p:nvPr/>
            </p:nvSpPr>
            <p:spPr>
              <a:xfrm>
                <a:off x="1812943" y="966580"/>
                <a:ext cx="5518114" cy="2123658"/>
              </a:xfrm>
              <a:prstGeom prst="rect">
                <a:avLst/>
              </a:prstGeom>
              <a:noFill/>
            </p:spPr>
            <p:txBody>
              <a:bodyPr wrap="none" rtlCol="0">
                <a:spAutoFit/>
              </a:bodyPr>
              <a:lstStyle/>
              <a:p>
                <a:r>
                  <a:rPr lang="en-US" sz="1100" b="1" dirty="0">
                    <a:solidFill>
                      <a:srgbClr val="1E40AF"/>
                    </a:solidFill>
                    <a:latin typeface="Cambria Math" panose="02040503050406030204" pitchFamily="18" charset="0"/>
                    <a:ea typeface="Segoe UI Historic" panose="020B0502040204020203" pitchFamily="34" charset="0"/>
                    <a:cs typeface="Segoe UI Historic" panose="020B0502040204020203" pitchFamily="34" charset="0"/>
                  </a:rPr>
                  <a:t>Basic Cost Equations:</a:t>
                </a:r>
              </a:p>
              <a:p>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𝐸𝑥𝑝𝑒𝑐𝑡𝑒𝑑</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𝑐𝑜𝑠𝑡</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𝑜𝑓</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𝑜𝑣𝑒𝑟𝑠𝑡𝑜𝑐𝑘𝑖𝑛𝑔</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𝑃𝑟𝑜𝑏</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𝐷𝑒𝑚𝑎𝑛𝑑</m:t>
                      </m:r>
                      <m:r>
                        <a:rPr lang="en-US" sz="1100" i="1">
                          <a:latin typeface="Cambria Math" panose="02040503050406030204" pitchFamily="18" charset="0"/>
                          <a:ea typeface="Segoe UI Historic" panose="020B0502040204020203" pitchFamily="34" charset="0"/>
                          <a:cs typeface="Segoe UI Historic" panose="020B0502040204020203" pitchFamily="34" charset="0"/>
                        </a:rPr>
                        <m:t> &lt;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𝑄</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𝐶𝑜</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𝐹</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𝑄</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𝐶𝑜</m:t>
                      </m:r>
                    </m:oMath>
                  </m:oMathPara>
                </a14:m>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𝐸𝑥𝑝𝑒𝑐𝑡𝑒𝑑</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𝑐𝑜𝑠𝑡</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𝑜𝑓</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𝑢𝑛𝑑𝑒𝑟𝑠𝑡𝑜𝑐𝑘𝑖𝑛𝑔</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𝑃𝑟𝑜𝑏</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𝐷𝑒𝑚𝑎𝑛𝑑</m:t>
                      </m:r>
                      <m:r>
                        <a:rPr lang="en-US" sz="1100" i="1">
                          <a:latin typeface="Cambria Math" panose="02040503050406030204" pitchFamily="18" charset="0"/>
                          <a:ea typeface="Segoe UI Historic" panose="020B0502040204020203" pitchFamily="34" charset="0"/>
                          <a:cs typeface="Segoe UI Historic" panose="020B0502040204020203" pitchFamily="34" charset="0"/>
                        </a:rPr>
                        <m:t> &gt;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𝑄</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𝐶𝑢</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[1 -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𝐹</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𝑄</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𝐶𝑢</m:t>
                      </m:r>
                    </m:oMath>
                  </m:oMathPara>
                </a14:m>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b="1" dirty="0">
                    <a:solidFill>
                      <a:srgbClr val="1E40AF"/>
                    </a:solidFill>
                    <a:latin typeface="Cambria Math" panose="02040503050406030204" pitchFamily="18" charset="0"/>
                    <a:ea typeface="Segoe UI Historic" panose="020B0502040204020203" pitchFamily="34" charset="0"/>
                    <a:cs typeface="Segoe UI Historic" panose="020B0502040204020203" pitchFamily="34" charset="0"/>
                  </a:rPr>
                  <a:t>Newsvendor Critical Ratio:</a:t>
                </a:r>
                <a:endParaRPr lang="en-US" sz="1100" i="1" dirty="0">
                  <a:latin typeface="Cambria Math" panose="02040503050406030204" pitchFamily="18" charset="0"/>
                  <a:ea typeface="Segoe UI Historic" panose="020B0502040204020203" pitchFamily="34" charset="0"/>
                  <a:cs typeface="Segoe UI Historic" panose="020B0502040204020203" pitchFamily="34" charset="0"/>
                </a:endParaRPr>
              </a:p>
              <a:p>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𝐹</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𝑄</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𝐶𝑢</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𝐶𝑢</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𝐶𝑜</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oMath>
                  </m:oMathPara>
                </a14:m>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Where:</a:t>
                </a:r>
              </a:p>
              <a:p>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𝑄</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𝑂𝑝𝑡𝑖𝑚𝑎𝑙</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𝑜𝑟𝑑𝑒𝑟</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𝑞𝑢𝑎𝑛𝑡𝑖𝑡𝑦</m:t>
                      </m:r>
                    </m:oMath>
                  </m:oMathPara>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𝐶𝑜</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𝑂𝑣𝑒𝑟𝑠𝑡𝑜𝑐𝑘𝑖𝑛𝑔</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𝑐𝑜𝑠𝑡</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𝑙𝑜𝑠𝑠</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𝑝𝑒𝑟</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𝑢𝑛𝑖𝑡</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𝑜𝑓</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𝑙𝑒𝑓𝑡𝑜𝑣𝑒𝑟</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𝑖𝑛𝑣𝑒𝑛𝑡𝑜𝑟𝑦</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oMath>
                  </m:oMathPara>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𝐶𝑢</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𝑈𝑛𝑑𝑒𝑟𝑠𝑡𝑜𝑐𝑘𝑖𝑛𝑔</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𝑐𝑜𝑠𝑡</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𝑙𝑜𝑠𝑠</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𝑜𝑓</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𝑚𝑎𝑟𝑔𝑖𝑛</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𝑝𝑒𝑟</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𝑢𝑛𝑖𝑡</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𝑜𝑓</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𝑙𝑜𝑠𝑡</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𝑠𝑎𝑙𝑒𝑠</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oMath>
                  </m:oMathPara>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𝐹</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𝑄</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𝐶𝑢𝑚𝑢𝑙𝑎𝑡𝑖𝑣𝑒</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𝑝𝑟𝑜𝑏𝑎𝑏𝑖𝑙𝑖𝑡𝑦</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𝑓𝑢𝑛𝑐𝑡𝑖𝑜𝑛</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𝑝𝑟𝑜𝑏𝑎𝑏𝑖𝑙𝑖𝑡𝑦</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𝑡h𝑎𝑡</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𝑑𝑒𝑚𝑎𝑛𝑑</m:t>
                      </m:r>
                      <m:r>
                        <a:rPr lang="en-US" sz="1100" i="1">
                          <a:latin typeface="Cambria Math" panose="02040503050406030204" pitchFamily="18" charset="0"/>
                          <a:ea typeface="Segoe UI Historic" panose="020B0502040204020203" pitchFamily="34" charset="0"/>
                          <a:cs typeface="Segoe UI Historic" panose="020B0502040204020203" pitchFamily="34" charset="0"/>
                        </a:rPr>
                        <m:t> &lt;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𝑄</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oMath>
                  </m:oMathPara>
                </a14:m>
              </a:p>
              <a:p/>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mc:Choice>
        <mc:Fallback>
          <p:sp>
            <p:nvSpPr>
              <p:cNvPr id="4" name="TextBox 3">
                <a:extLst>
                  <a:ext uri="{FF2B5EF4-FFF2-40B4-BE49-F238E27FC236}">
                    <a16:creationId xmlns:a16="http://schemas.microsoft.com/office/drawing/2014/main" id="{C7BF4776-2695-1ADA-7172-38714C36A5FE}"/>
                  </a:ext>
                </a:extLst>
              </p:cNvPr>
              <p:cNvSpPr txBox="1">
                <a:spLocks noRot="1" noChangeAspect="1" noMove="1" noResize="1" noEditPoints="1" noAdjustHandles="1" noChangeArrowheads="1" noChangeShapeType="1" noTextEdit="1"/>
              </p:cNvSpPr>
              <p:nvPr/>
            </p:nvSpPr>
            <p:spPr>
              <a:xfrm>
                <a:off x="1812943" y="966580"/>
                <a:ext cx="5518114" cy="212365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337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957E230B-231F-FD1D-2A14-A999381ECC0D}"/>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58A90FEC-F543-5FE2-E9E1-055411C4EDC3}"/>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FB7D0111-1936-6871-FDC9-725E3D77F0E3}"/>
              </a:ext>
            </a:extLst>
          </p:cNvPr>
          <p:cNvSpPr>
            <a:spLocks noGrp="1"/>
          </p:cNvSpPr>
          <p:nvPr>
            <p:ph type="title"/>
          </p:nvPr>
        </p:nvSpPr>
        <p:spPr>
          <a:xfrm>
            <a:off x="311700" y="235938"/>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Appendix 2 – Periodic Review System and Safety Stock</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C2DC877-C951-2B5F-0CB8-12CF9C9006D7}"/>
                  </a:ext>
                </a:extLst>
              </p:cNvPr>
              <p:cNvSpPr txBox="1"/>
              <p:nvPr/>
            </p:nvSpPr>
            <p:spPr bwMode="auto">
              <a:xfrm>
                <a:off x="311700" y="808638"/>
                <a:ext cx="4926220" cy="3151953"/>
              </a:xfrm>
              <a:prstGeom prst="rect">
                <a:avLst/>
              </a:prstGeom>
              <a:noFill/>
            </p:spPr>
            <p:txBody>
              <a:bodyPr wrap="none" rtlCol="0">
                <a:spAutoFit/>
              </a:bodyPr>
              <a:lstStyle/>
              <a:p>
                <a:r>
                  <a:rPr lang="en-US" sz="1100" b="1" dirty="0">
                    <a:solidFill>
                      <a:srgbClr val="1E40AF"/>
                    </a:solidFill>
                    <a:latin typeface="Cambria Math" panose="02040503050406030204" pitchFamily="18" charset="0"/>
                    <a:ea typeface="Segoe UI Historic" panose="020B0502040204020203" pitchFamily="34" charset="0"/>
                    <a:cs typeface="Segoe UI Historic" panose="020B0502040204020203" pitchFamily="34" charset="0"/>
                  </a:rPr>
                  <a:t>Inventory Position:</a:t>
                </a:r>
                <a:endParaRPr lang="en-US" sz="1100" i="1" dirty="0">
                  <a:latin typeface="Cambria Math" panose="02040503050406030204" pitchFamily="18" charset="0"/>
                  <a:ea typeface="Segoe UI Historic" panose="020B0502040204020203" pitchFamily="34" charset="0"/>
                  <a:cs typeface="Segoe UI Historic" panose="020B0502040204020203" pitchFamily="34" charset="0"/>
                </a:endParaRPr>
              </a:p>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𝐼𝑃</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𝑂𝑛</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i="1">
                          <a:latin typeface="Cambria Math" panose="02040503050406030204" pitchFamily="18" charset="0"/>
                          <a:ea typeface="Segoe UI Historic" panose="020B0502040204020203" pitchFamily="34" charset="0"/>
                          <a:cs typeface="Segoe UI Historic" panose="020B0502040204020203" pitchFamily="34" charset="0"/>
                        </a:rPr>
                        <m:t>h𝑎𝑛𝑑</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𝑖𝑛𝑣𝑒𝑛𝑡𝑜𝑟𝑦</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𝑂𝑛</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𝑜𝑟𝑑𝑒𝑟</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𝑞𝑢𝑎𝑛𝑡𝑖𝑡𝑖𝑒𝑠</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𝐵𝑎𝑐𝑘𝑜𝑟𝑑𝑒𝑟𝑠</m:t>
                      </m:r>
                    </m:oMath>
                  </m:oMathPara>
                </a14:m>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b="1" dirty="0">
                    <a:solidFill>
                      <a:srgbClr val="1E40AF"/>
                    </a:solidFill>
                    <a:latin typeface="Cambria Math" panose="02040503050406030204" pitchFamily="18" charset="0"/>
                    <a:ea typeface="Segoe UI Historic" panose="020B0502040204020203" pitchFamily="34" charset="0"/>
                    <a:cs typeface="Segoe UI Historic" panose="020B0502040204020203" pitchFamily="34" charset="0"/>
                  </a:rPr>
                  <a:t>Target Level:</a:t>
                </a:r>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𝑇</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𝐹𝑜𝑟𝑒𝑐𝑎𝑠𝑡</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𝑜𝑓</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𝑑𝑒𝑚𝑎𝑛𝑑</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𝑑𝑢𝑟𝑖𝑛𝑔</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𝑃</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𝐿</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𝑡𝑖𝑚𝑒</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𝑝𝑒𝑟𝑖𝑜𝑑𝑠</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𝑆𝑎𝑓𝑒𝑡𝑦</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𝑆𝑡𝑜𝑐𝑘</m:t>
                      </m:r>
                    </m:oMath>
                  </m:oMathPara>
                </a14:m>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b="1" dirty="0">
                    <a:solidFill>
                      <a:srgbClr val="1E40AF"/>
                    </a:solidFill>
                    <a:latin typeface="Cambria Math" panose="02040503050406030204" pitchFamily="18" charset="0"/>
                    <a:ea typeface="Segoe UI Historic" panose="020B0502040204020203" pitchFamily="34" charset="0"/>
                    <a:cs typeface="Segoe UI Historic" panose="020B0502040204020203" pitchFamily="34" charset="0"/>
                  </a:rPr>
                  <a:t>Order Quantity:</a:t>
                </a:r>
              </a:p>
              <a:p>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𝑄</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𝑇</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𝐼𝑃</m:t>
                      </m:r>
                    </m:oMath>
                  </m:oMathPara>
                </a14:m>
                <a:endParaRPr lang="en-US" sz="1100" i="1" dirty="0">
                  <a:latin typeface="Cambria Math" panose="02040503050406030204" pitchFamily="18" charset="0"/>
                  <a:ea typeface="Segoe UI Historic" panose="020B0502040204020203" pitchFamily="34" charset="0"/>
                  <a:cs typeface="Segoe UI Historic" panose="020B0502040204020203" pitchFamily="34" charset="0"/>
                </a:endParaRPr>
              </a:p>
              <a:p>
                <a:endParaRPr lang="en-US" sz="1100" i="1" dirty="0">
                  <a:latin typeface="Cambria Math" panose="02040503050406030204" pitchFamily="18" charset="0"/>
                  <a:ea typeface="Segoe UI Historic" panose="020B0502040204020203" pitchFamily="34" charset="0"/>
                  <a:cs typeface="Segoe UI Historic" panose="020B0502040204020203" pitchFamily="34" charset="0"/>
                </a:endParaRPr>
              </a:p>
              <a:p>
                <a:r>
                  <a:rPr lang="en-US" sz="1100" b="1" dirty="0">
                    <a:solidFill>
                      <a:srgbClr val="1E40AF"/>
                    </a:solidFill>
                    <a:latin typeface="Cambria Math" panose="02040503050406030204" pitchFamily="18" charset="0"/>
                    <a:ea typeface="Segoe UI Historic" panose="020B0502040204020203" pitchFamily="34" charset="0"/>
                    <a:cs typeface="Segoe UI Historic" panose="020B0502040204020203" pitchFamily="34" charset="0"/>
                  </a:rPr>
                  <a:t>Demand Statistics for Planning Interval:</a:t>
                </a:r>
              </a:p>
              <a:p>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𝐴𝑣𝑒𝑟𝑎𝑔𝑒</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 </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𝑑𝑒𝑚𝑎𝑛𝑑</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 </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𝑜𝑣𝑒𝑟</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 </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𝑃</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 + </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𝐿</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 </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𝑝𝑒𝑟𝑖𝑜𝑑𝑠</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 </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𝐷𝐴𝑉𝐺</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 = </m:t>
                      </m:r>
                      <m:d>
                        <m:dPr>
                          <m:ctrlP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ctrlPr>
                        </m:dPr>
                        <m:e>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𝑃</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 + </m:t>
                          </m:r>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𝐿</m:t>
                          </m:r>
                        </m:e>
                      </m:d>
                      <m:r>
                        <a:rPr lang="en-US" sz="1100" b="0" i="1" smtClean="0">
                          <a:latin typeface="Cambria Math" panose="02040503050406030204" pitchFamily="18" charset="0"/>
                          <a:ea typeface="Segoe UI Historic" panose="020B0502040204020203" pitchFamily="34" charset="0"/>
                          <a:cs typeface="Segoe UI Historic" panose="020B0502040204020203" pitchFamily="34" charset="0"/>
                        </a:rPr>
                        <m:t>× </m:t>
                      </m:r>
                      <m:r>
                        <a:rPr lang="el-GR" sz="1100" b="0" i="1">
                          <a:latin typeface="Cambria Math" panose="02040503050406030204" pitchFamily="18" charset="0"/>
                          <a:ea typeface="Segoe UI Historic" panose="020B0502040204020203" pitchFamily="34" charset="0"/>
                          <a:cs typeface="Segoe UI Historic" panose="020B0502040204020203" pitchFamily="34" charset="0"/>
                        </a:rPr>
                        <m:t>𝜇</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𝑑</m:t>
                      </m:r>
                    </m:oMath>
                  </m:oMathPara>
                </a14:m>
                <a:endParaRPr lang="en-US" sz="1100" b="0" i="1" dirty="0">
                  <a:latin typeface="Cambria Math" panose="02040503050406030204" pitchFamily="18" charset="0"/>
                  <a:ea typeface="Segoe UI Historic" panose="020B0502040204020203" pitchFamily="34" charset="0"/>
                  <a:cs typeface="Segoe UI Historic" panose="020B0502040204020203" pitchFamily="34" charset="0"/>
                </a:endParaRPr>
              </a:p>
              <a:p>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Segoe UI Historic" panose="020B0502040204020203" pitchFamily="34" charset="0"/>
                          <a:cs typeface="Segoe UI Historic" panose="020B0502040204020203" pitchFamily="34" charset="0"/>
                        </a:rPr>
                        <m:t>𝑆𝑡𝑎𝑛𝑑𝑎𝑟𝑑</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𝐷𝑒𝑣𝑖𝑎𝑡𝑖𝑜𝑛</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𝑜𝑣𝑒𝑟</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𝑃</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𝐿</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𝑝𝑒𝑟𝑖𝑜𝑑𝑠</m:t>
                      </m:r>
                      <m:r>
                        <a:rPr lang="en-US" sz="1100" i="1">
                          <a:latin typeface="Cambria Math" panose="02040503050406030204" pitchFamily="18" charset="0"/>
                          <a:ea typeface="Segoe UI Historic" panose="020B0502040204020203" pitchFamily="34" charset="0"/>
                          <a:cs typeface="Segoe UI Historic" panose="020B0502040204020203" pitchFamily="34" charset="0"/>
                        </a:rPr>
                        <m:t>: </m:t>
                      </m:r>
                      <m:r>
                        <a:rPr lang="el-GR" sz="1100" i="1">
                          <a:latin typeface="Cambria Math" panose="02040503050406030204" pitchFamily="18" charset="0"/>
                          <a:ea typeface="Segoe UI Historic" panose="020B0502040204020203" pitchFamily="34" charset="0"/>
                          <a:cs typeface="Segoe UI Historic" panose="020B0502040204020203" pitchFamily="34" charset="0"/>
                        </a:rPr>
                        <m:t>𝜎</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𝑃</m:t>
                      </m:r>
                      <m:r>
                        <a:rPr lang="en-US" sz="110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𝐿</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𝑃</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𝐿</m:t>
                      </m:r>
                      <m:r>
                        <a:rPr lang="en-US" sz="1100" i="1">
                          <a:latin typeface="Cambria Math" panose="02040503050406030204" pitchFamily="18" charset="0"/>
                          <a:ea typeface="Segoe UI Historic" panose="020B0502040204020203" pitchFamily="34" charset="0"/>
                          <a:cs typeface="Segoe UI Historic" panose="020B0502040204020203" pitchFamily="34" charset="0"/>
                        </a:rPr>
                        <m:t>) × </m:t>
                      </m:r>
                      <m:r>
                        <a:rPr lang="el-GR" sz="1100" i="1">
                          <a:latin typeface="Cambria Math" panose="02040503050406030204" pitchFamily="18" charset="0"/>
                          <a:ea typeface="Segoe UI Historic" panose="020B0502040204020203" pitchFamily="34" charset="0"/>
                          <a:cs typeface="Segoe UI Historic" panose="020B0502040204020203" pitchFamily="34" charset="0"/>
                        </a:rPr>
                        <m:t>𝜎</m:t>
                      </m:r>
                      <m:r>
                        <a:rPr lang="en-US" sz="1100" i="1">
                          <a:latin typeface="Cambria Math" panose="02040503050406030204" pitchFamily="18" charset="0"/>
                          <a:ea typeface="Segoe UI Historic" panose="020B0502040204020203" pitchFamily="34" charset="0"/>
                          <a:cs typeface="Segoe UI Historic" panose="020B0502040204020203" pitchFamily="34" charset="0"/>
                        </a:rPr>
                        <m:t>𝑑</m:t>
                      </m:r>
                    </m:oMath>
                  </m:oMathPara>
                </a14:m>
              </a:p>
              <a:p>
                <a:endParaRPr lang="en-US" sz="1100" b="1" dirty="0">
                  <a:solidFill>
                    <a:srgbClr val="1E40AF"/>
                  </a:solidFill>
                  <a:latin typeface="Cambria Math" panose="02040503050406030204" pitchFamily="18" charset="0"/>
                  <a:ea typeface="Segoe UI Historic" panose="020B0502040204020203" pitchFamily="34" charset="0"/>
                  <a:cs typeface="Segoe UI Historic" panose="020B0502040204020203" pitchFamily="34" charset="0"/>
                </a:endParaRPr>
              </a:p>
              <a:p>
                <a:r>
                  <a:rPr lang="en-US" sz="1100" b="1" dirty="0">
                    <a:solidFill>
                      <a:srgbClr val="1E40AF"/>
                    </a:solidFill>
                    <a:latin typeface="Cambria Math" panose="02040503050406030204" pitchFamily="18" charset="0"/>
                    <a:ea typeface="Segoe UI Historic" panose="020B0502040204020203" pitchFamily="34" charset="0"/>
                    <a:cs typeface="Segoe UI Historic" panose="020B0502040204020203" pitchFamily="34" charset="0"/>
                  </a:rPr>
                  <a:t>Safety Stock:</a:t>
                </a:r>
              </a:p>
              <a:p>
                <a14:m>
                  <m:oMathPara xmlns:m="http://schemas.openxmlformats.org/officeDocument/2006/math">
                    <m:oMathParaPr>
                      <m:jc m:val="centerGroup"/>
                    </m:oMathParaPr>
                    <m:oMath xmlns:m="http://schemas.openxmlformats.org/officeDocument/2006/math">
                      <m:r>
                        <a:rPr lang="en-US" sz="1100" b="0" i="1">
                          <a:latin typeface="Cambria Math" panose="02040503050406030204" pitchFamily="18" charset="0"/>
                          <a:ea typeface="Segoe UI Historic" panose="020B0502040204020203" pitchFamily="34" charset="0"/>
                          <a:cs typeface="Segoe UI Historic" panose="020B0502040204020203" pitchFamily="34" charset="0"/>
                        </a:rPr>
                        <m:t>𝑆𝑎𝑓𝑒𝑡𝑦</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𝑆𝑡𝑜𝑐𝑘</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𝑆𝑆</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𝑧</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 × </m:t>
                      </m:r>
                      <m:r>
                        <a:rPr lang="el-GR" sz="1100" b="0" i="1">
                          <a:latin typeface="Cambria Math" panose="02040503050406030204" pitchFamily="18" charset="0"/>
                          <a:ea typeface="Segoe UI Historic" panose="020B0502040204020203" pitchFamily="34" charset="0"/>
                          <a:cs typeface="Segoe UI Historic" panose="020B0502040204020203" pitchFamily="34" charset="0"/>
                        </a:rPr>
                        <m:t>𝜎</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𝑃</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𝐿</m:t>
                      </m:r>
                    </m:oMath>
                  </m:oMathPara>
                </a14:m>
                <a:endParaRPr lang="en-US" sz="1100" i="1" dirty="0">
                  <a:latin typeface="Cambria Math" panose="02040503050406030204" pitchFamily="18" charset="0"/>
                  <a:ea typeface="Segoe UI Historic" panose="020B0502040204020203" pitchFamily="34" charset="0"/>
                  <a:cs typeface="Segoe UI Historic" panose="020B0502040204020203" pitchFamily="34" charset="0"/>
                </a:endParaRPr>
              </a:p>
              <a:p>
                <a:endParaRPr lang="en-US" sz="1100" i="1" dirty="0">
                  <a:latin typeface="Cambria Math" panose="02040503050406030204" pitchFamily="18" charset="0"/>
                  <a:ea typeface="Segoe UI Historic" panose="020B0502040204020203" pitchFamily="34" charset="0"/>
                  <a:cs typeface="Segoe UI Historic" panose="020B0502040204020203" pitchFamily="34" charset="0"/>
                </a:endParaRPr>
              </a:p>
              <a:p>
                <a:r>
                  <a:rPr lang="en-US" sz="1100" b="1" dirty="0">
                    <a:solidFill>
                      <a:srgbClr val="1E40AF"/>
                    </a:solidFill>
                    <a:latin typeface="Cambria Math" panose="02040503050406030204" pitchFamily="18" charset="0"/>
                    <a:ea typeface="Segoe UI Historic" panose="020B0502040204020203" pitchFamily="34" charset="0"/>
                    <a:cs typeface="Segoe UI Historic" panose="020B0502040204020203" pitchFamily="34" charset="0"/>
                  </a:rPr>
                  <a:t>Annual Cost Equation:</a:t>
                </a:r>
              </a:p>
              <a:p>
                <a14:m>
                  <m:oMathPara xmlns:m="http://schemas.openxmlformats.org/officeDocument/2006/math">
                    <m:oMathParaPr>
                      <m:jc m:val="centerGroup"/>
                    </m:oMathParaPr>
                    <m:oMath xmlns:m="http://schemas.openxmlformats.org/officeDocument/2006/math">
                      <m:r>
                        <a:rPr lang="en-US" sz="1100" b="0" i="1">
                          <a:latin typeface="Cambria Math" panose="02040503050406030204" pitchFamily="18" charset="0"/>
                          <a:ea typeface="Segoe UI Historic" panose="020B0502040204020203" pitchFamily="34" charset="0"/>
                          <a:cs typeface="Segoe UI Historic" panose="020B0502040204020203" pitchFamily="34" charset="0"/>
                        </a:rPr>
                        <m:t>𝐴𝑛𝑛𝑢𝑎𝑙</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 </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𝐶𝑜𝑠𝑡</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 = (52/</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𝑃</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𝑆</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𝐶𝑅</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 + </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𝐾𝐶</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𝑄𝑎𝑣𝑔</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/2) + </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𝐾𝐶</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𝑆𝑆</m:t>
                      </m:r>
                      <m:r>
                        <a:rPr lang="en-US" sz="1100" b="0" i="1">
                          <a:latin typeface="Cambria Math" panose="02040503050406030204" pitchFamily="18" charset="0"/>
                          <a:ea typeface="Segoe UI Historic" panose="020B0502040204020203" pitchFamily="34" charset="0"/>
                          <a:cs typeface="Segoe UI Historic" panose="020B0502040204020203" pitchFamily="34" charset="0"/>
                        </a:rPr>
                        <m:t>)</m:t>
                      </m:r>
                    </m:oMath>
                  </m:oMathPara>
                </a14:m>
                <a:endParaRPr lang="en-US" sz="1100" i="1" dirty="0">
                  <a:latin typeface="Cambria Math" panose="02040503050406030204" pitchFamily="18" charset="0"/>
                  <a:ea typeface="Segoe UI Historic" panose="020B0502040204020203" pitchFamily="34" charset="0"/>
                  <a:cs typeface="Segoe UI Historic" panose="020B0502040204020203" pitchFamily="34" charset="0"/>
                </a:endParaRPr>
              </a:p>
            </p:txBody>
          </p:sp>
        </mc:Choice>
        <mc:Fallback>
          <p:sp>
            <p:nvSpPr>
              <p:cNvPr id="5" name="TextBox 4">
                <a:extLst>
                  <a:ext uri="{FF2B5EF4-FFF2-40B4-BE49-F238E27FC236}">
                    <a16:creationId xmlns:a16="http://schemas.microsoft.com/office/drawing/2014/main" id="{8C2DC877-C951-2B5F-0CB8-12CF9C9006D7}"/>
                  </a:ext>
                </a:extLst>
              </p:cNvPr>
              <p:cNvSpPr txBox="1">
                <a:spLocks noRot="1" noChangeAspect="1" noMove="1" noResize="1" noEditPoints="1" noAdjustHandles="1" noChangeArrowheads="1" noChangeShapeType="1" noTextEdit="1"/>
              </p:cNvSpPr>
              <p:nvPr/>
            </p:nvSpPr>
            <p:spPr bwMode="auto">
              <a:xfrm>
                <a:off x="311700" y="808638"/>
                <a:ext cx="4926220" cy="3151953"/>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80783D1-B5C8-59CF-F9F4-7D0A6F3F80B3}"/>
              </a:ext>
            </a:extLst>
          </p:cNvPr>
          <p:cNvSpPr txBox="1"/>
          <p:nvPr/>
        </p:nvSpPr>
        <p:spPr>
          <a:xfrm>
            <a:off x="5306850" y="989288"/>
            <a:ext cx="3891308" cy="2800767"/>
          </a:xfrm>
          <a:prstGeom prst="rect">
            <a:avLst/>
          </a:prstGeom>
          <a:noFill/>
        </p:spPr>
        <p:txBody>
          <a:bodyPr wrap="square">
            <a:spAutoFit/>
          </a:bodyPr>
          <a:lstStyle/>
          <a:p>
            <a:pPr>
              <a:buNone/>
            </a:pPr>
            <a:r>
              <a:rPr lang="en-US" sz="1100" b="1" dirty="0">
                <a:latin typeface="Segoe UI Historic" panose="020B0502040204020203" pitchFamily="34" charset="0"/>
                <a:ea typeface="Segoe UI Historic" panose="020B0502040204020203" pitchFamily="34" charset="0"/>
                <a:cs typeface="Segoe UI Historic" panose="020B0502040204020203" pitchFamily="34" charset="0"/>
              </a:rPr>
              <a:t>Variable Definitions:</a:t>
            </a:r>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IP = Inventory position</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T = Target inventory level</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Q = Order quantity</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P = Review period (in weeks)</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L = Lead time</a:t>
            </a:r>
          </a:p>
          <a:p>
            <a:pPr>
              <a:buFont typeface="Arial" panose="020B0604020202020204" pitchFamily="34" charset="0"/>
              <a:buChar char="•"/>
            </a:pPr>
            <a:r>
              <a:rPr lang="el-GR" sz="1100" dirty="0">
                <a:latin typeface="Segoe UI Historic" panose="020B0502040204020203" pitchFamily="34" charset="0"/>
                <a:ea typeface="Segoe UI Historic" panose="020B0502040204020203" pitchFamily="34" charset="0"/>
                <a:cs typeface="Segoe UI Historic" panose="020B0502040204020203" pitchFamily="34" charset="0"/>
              </a:rPr>
              <a:t>μ</a:t>
            </a: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d = Mean demand per period</a:t>
            </a:r>
          </a:p>
          <a:p>
            <a:pPr>
              <a:buFont typeface="Arial" panose="020B0604020202020204" pitchFamily="34" charset="0"/>
              <a:buChar char="•"/>
            </a:pPr>
            <a:r>
              <a:rPr lang="el-GR" sz="1100" dirty="0">
                <a:latin typeface="Segoe UI Historic" panose="020B0502040204020203" pitchFamily="34" charset="0"/>
                <a:ea typeface="Segoe UI Historic" panose="020B0502040204020203" pitchFamily="34" charset="0"/>
                <a:cs typeface="Segoe UI Historic" panose="020B0502040204020203" pitchFamily="34" charset="0"/>
              </a:rPr>
              <a:t>σ</a:t>
            </a: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d = Standard deviation of demand per period</a:t>
            </a:r>
          </a:p>
          <a:p>
            <a:pPr>
              <a:buFont typeface="Arial" panose="020B0604020202020204" pitchFamily="34" charset="0"/>
              <a:buChar char="•"/>
            </a:pPr>
            <a:r>
              <a:rPr lang="el-GR" sz="1100" dirty="0">
                <a:latin typeface="Segoe UI Historic" panose="020B0502040204020203" pitchFamily="34" charset="0"/>
                <a:ea typeface="Segoe UI Historic" panose="020B0502040204020203" pitchFamily="34" charset="0"/>
                <a:cs typeface="Segoe UI Historic" panose="020B0502040204020203" pitchFamily="34" charset="0"/>
              </a:rPr>
              <a:t>σ</a:t>
            </a: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P+L = Standard deviation over planning interval</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z = Service factor constant (based on desired service level)</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S = Cost of ordering (fixed)</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C = Cost per unit</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R = Annual demand</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K = Fraction of unit cost for carrying inventory annually</a:t>
            </a:r>
          </a:p>
          <a:p>
            <a:pPr>
              <a:buFont typeface="Arial" panose="020B0604020202020204" pitchFamily="34" charset="0"/>
              <a:buChar char="•"/>
            </a:pPr>
            <a:r>
              <a:rPr lang="en-US" sz="1100" dirty="0" err="1">
                <a:latin typeface="Segoe UI Historic" panose="020B0502040204020203" pitchFamily="34" charset="0"/>
                <a:ea typeface="Segoe UI Historic" panose="020B0502040204020203" pitchFamily="34" charset="0"/>
                <a:cs typeface="Segoe UI Historic" panose="020B0502040204020203" pitchFamily="34" charset="0"/>
              </a:rPr>
              <a:t>Qavg</a:t>
            </a: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Average order size = (R/52) × P</a:t>
            </a:r>
          </a:p>
          <a:p>
            <a:pPr>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SS = Safety stock</a:t>
            </a:r>
          </a:p>
        </p:txBody>
      </p:sp>
      <p:cxnSp>
        <p:nvCxnSpPr>
          <p:cNvPr id="9" name="Straight Connector 8">
            <a:extLst>
              <a:ext uri="{FF2B5EF4-FFF2-40B4-BE49-F238E27FC236}">
                <a16:creationId xmlns:a16="http://schemas.microsoft.com/office/drawing/2014/main" id="{57D6083F-9147-0D46-2A9E-0D8FAB802329}"/>
              </a:ext>
            </a:extLst>
          </p:cNvPr>
          <p:cNvCxnSpPr/>
          <p:nvPr/>
        </p:nvCxnSpPr>
        <p:spPr>
          <a:xfrm>
            <a:off x="5133703" y="808638"/>
            <a:ext cx="0" cy="30449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452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4BCC061A-7D5C-4317-D8CC-45CDDA638E36}"/>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ABA41980-4A6D-7389-72BF-8F0D3B9E4F68}"/>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31320DA4-3DC3-7BDD-AC2F-36247298C724}"/>
              </a:ext>
            </a:extLst>
          </p:cNvPr>
          <p:cNvSpPr>
            <a:spLocks noGrp="1"/>
          </p:cNvSpPr>
          <p:nvPr>
            <p:ph type="title"/>
          </p:nvPr>
        </p:nvSpPr>
        <p:spPr>
          <a:xfrm>
            <a:off x="311700" y="235938"/>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Appendix 2 – Cont.</a:t>
            </a:r>
          </a:p>
        </p:txBody>
      </p:sp>
      <p:pic>
        <p:nvPicPr>
          <p:cNvPr id="2" name="Picture 1">
            <a:extLst>
              <a:ext uri="{FF2B5EF4-FFF2-40B4-BE49-F238E27FC236}">
                <a16:creationId xmlns:a16="http://schemas.microsoft.com/office/drawing/2014/main" id="{C5302B9F-0E11-C616-2087-97A9F8E24A20}"/>
              </a:ext>
            </a:extLst>
          </p:cNvPr>
          <p:cNvPicPr>
            <a:picLocks noChangeAspect="1"/>
          </p:cNvPicPr>
          <p:nvPr/>
        </p:nvPicPr>
        <p:blipFill>
          <a:blip r:embed="rId3"/>
          <a:stretch>
            <a:fillRect/>
          </a:stretch>
        </p:blipFill>
        <p:spPr>
          <a:xfrm>
            <a:off x="2941320" y="1083129"/>
            <a:ext cx="3352800" cy="2324100"/>
          </a:xfrm>
          <a:prstGeom prst="rect">
            <a:avLst/>
          </a:prstGeom>
        </p:spPr>
      </p:pic>
    </p:spTree>
    <p:extLst>
      <p:ext uri="{BB962C8B-B14F-4D97-AF65-F5344CB8AC3E}">
        <p14:creationId xmlns:p14="http://schemas.microsoft.com/office/powerpoint/2010/main" val="174733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p:cNvGrpSpPr/>
        <p:nvPr/>
      </p:nvGrpSpPr>
      <p:grpSpPr bwMode="auto">
        <a:xfrm>
          <a:off x="0" y="0"/>
          <a:ext cx="0" cy="0"/>
          <a:chOff x="0" y="0"/>
          <a:chExt cx="0" cy="0"/>
        </a:xfrm>
      </p:grpSpPr>
      <p:sp>
        <p:nvSpPr>
          <p:cNvPr id="1756331715" name="Google Shape;140;p21"/>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9D1B6C50-398D-3811-E8FB-10A6B83110C0}"/>
              </a:ext>
            </a:extLst>
          </p:cNvPr>
          <p:cNvSpPr>
            <a:spLocks noGrp="1"/>
          </p:cNvSpPr>
          <p:nvPr>
            <p:ph type="title"/>
          </p:nvPr>
        </p:nvSpPr>
        <p:spPr>
          <a:xfrm>
            <a:off x="311700" y="193493"/>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Current State: Manual Chaos   →    Intelligent Automation</a:t>
            </a:r>
          </a:p>
        </p:txBody>
      </p:sp>
      <p:graphicFrame>
        <p:nvGraphicFramePr>
          <p:cNvPr id="4" name="Table 3">
            <a:extLst>
              <a:ext uri="{FF2B5EF4-FFF2-40B4-BE49-F238E27FC236}">
                <a16:creationId xmlns:a16="http://schemas.microsoft.com/office/drawing/2014/main" id="{E5B1A102-388D-4FF7-087A-CA2B94A416F4}"/>
              </a:ext>
            </a:extLst>
          </p:cNvPr>
          <p:cNvGraphicFramePr>
            <a:graphicFrameLocks noGrp="1"/>
          </p:cNvGraphicFramePr>
          <p:nvPr>
            <p:extLst>
              <p:ext uri="{D42A27DB-BD31-4B8C-83A1-F6EECF244321}">
                <p14:modId xmlns:p14="http://schemas.microsoft.com/office/powerpoint/2010/main" val="2378951670"/>
              </p:ext>
            </p:extLst>
          </p:nvPr>
        </p:nvGraphicFramePr>
        <p:xfrm>
          <a:off x="387163" y="766193"/>
          <a:ext cx="8369674" cy="2819628"/>
        </p:xfrm>
        <a:graphic>
          <a:graphicData uri="http://schemas.openxmlformats.org/drawingml/2006/table">
            <a:tbl>
              <a:tblPr firstRow="1" bandRow="1">
                <a:effectLst/>
                <a:tableStyleId>{5C22544A-7EE6-4342-B048-85BDC9FD1C3A}</a:tableStyleId>
              </a:tblPr>
              <a:tblGrid>
                <a:gridCol w="4184837">
                  <a:extLst>
                    <a:ext uri="{9D8B030D-6E8A-4147-A177-3AD203B41FA5}">
                      <a16:colId xmlns:a16="http://schemas.microsoft.com/office/drawing/2014/main" val="3064164333"/>
                    </a:ext>
                  </a:extLst>
                </a:gridCol>
                <a:gridCol w="4184837">
                  <a:extLst>
                    <a:ext uri="{9D8B030D-6E8A-4147-A177-3AD203B41FA5}">
                      <a16:colId xmlns:a16="http://schemas.microsoft.com/office/drawing/2014/main" val="4088271924"/>
                    </a:ext>
                  </a:extLst>
                </a:gridCol>
              </a:tblGrid>
              <a:tr h="2819628">
                <a:tc>
                  <a:txBody>
                    <a:bodyPr/>
                    <a:lstStyle/>
                    <a:p>
                      <a:pPr algn="l"/>
                      <a:r>
                        <a:rPr lang="en-US" u="sng"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rPr>
                        <a:t>PAIN POINTS</a:t>
                      </a:r>
                    </a:p>
                    <a:p>
                      <a:pPr algn="ctr"/>
                      <a:endParaRPr lang="en-US" u="sng"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u="none"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15% Stockout Rate</a:t>
                      </a:r>
                    </a:p>
                    <a:p>
                      <a:pPr algn="l"/>
                      <a:r>
                        <a:rPr lang="en-US" sz="1100" b="0" u="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Lost sales &amp; customer satisfaction</a:t>
                      </a:r>
                    </a:p>
                    <a:p>
                      <a:pPr algn="l"/>
                      <a:endParaRPr lang="en-US" u="none"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u="none"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 $8M Excess Inventory</a:t>
                      </a:r>
                    </a:p>
                    <a:p>
                      <a:pPr marR="0" algn="l" rtl="0">
                        <a:lnSpc>
                          <a:spcPct val="100000"/>
                        </a:lnSpc>
                        <a:spcBef>
                          <a:spcPts val="0"/>
                        </a:spcBef>
                        <a:spcAft>
                          <a:spcPts val="0"/>
                        </a:spcAft>
                        <a:buClr>
                          <a:srgbClr val="000000"/>
                        </a:buClr>
                        <a:buFont typeface="Arial"/>
                      </a:pPr>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Tied-up working capital</a:t>
                      </a:r>
                    </a:p>
                    <a:p>
                      <a:pPr algn="l"/>
                      <a:endParaRPr lang="en-US" u="none"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u="none"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4+ Hours Weekly</a:t>
                      </a:r>
                    </a:p>
                    <a:p>
                      <a:pPr marR="0" algn="l" rtl="0">
                        <a:lnSpc>
                          <a:spcPct val="100000"/>
                        </a:lnSpc>
                        <a:spcBef>
                          <a:spcPts val="0"/>
                        </a:spcBef>
                        <a:spcAft>
                          <a:spcPts val="0"/>
                        </a:spcAft>
                        <a:buClr>
                          <a:srgbClr val="000000"/>
                        </a:buClr>
                        <a:buFont typeface="Arial"/>
                      </a:pPr>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Manual Excel planning</a:t>
                      </a:r>
                    </a:p>
                    <a:p>
                      <a:pPr algn="l"/>
                      <a:endParaRPr lang="en-US" u="none"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rgbClr val="DC2626"/>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u="none"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Reactive Ordering</a:t>
                      </a:r>
                    </a:p>
                    <a:p>
                      <a:pPr marR="0" algn="l" rtl="0">
                        <a:lnSpc>
                          <a:spcPct val="100000"/>
                        </a:lnSpc>
                        <a:spcBef>
                          <a:spcPts val="0"/>
                        </a:spcBef>
                        <a:spcAft>
                          <a:spcPts val="0"/>
                        </a:spcAft>
                        <a:buClr>
                          <a:srgbClr val="000000"/>
                        </a:buClr>
                        <a:buFont typeface="Arial"/>
                      </a:pPr>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No demand visibility</a:t>
                      </a:r>
                    </a:p>
                  </a:txBody>
                  <a:tcPr>
                    <a:solidFill>
                      <a:srgbClr val="FEE2F4">
                        <a:alpha val="10196"/>
                      </a:srgbClr>
                    </a:solidFill>
                  </a:tcPr>
                </a:tc>
                <a:tc>
                  <a:txBody>
                    <a:bodyPr/>
                    <a:lstStyle/>
                    <a:p>
                      <a:pPr algn="l"/>
                      <a:r>
                        <a:rPr lang="en-US" u="sng"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rPr>
                        <a:t>SOLUTION</a:t>
                      </a:r>
                    </a:p>
                    <a:p>
                      <a:pPr algn="ctr"/>
                      <a:endParaRPr lang="en-US" u="sng"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u="none"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AI-Powered Planning</a:t>
                      </a:r>
                    </a:p>
                    <a:p>
                      <a:pPr marR="0" algn="l" rtl="0">
                        <a:lnSpc>
                          <a:spcPct val="100000"/>
                        </a:lnSpc>
                        <a:spcBef>
                          <a:spcPts val="0"/>
                        </a:spcBef>
                        <a:spcAft>
                          <a:spcPts val="0"/>
                        </a:spcAft>
                        <a:buClr>
                          <a:srgbClr val="000000"/>
                        </a:buClr>
                        <a:buFont typeface="Arial"/>
                      </a:pPr>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Real-time recommendations</a:t>
                      </a:r>
                    </a:p>
                    <a:p>
                      <a:pPr algn="l"/>
                      <a:endParaRPr lang="en-US" u="none"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u="none"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Exception Management</a:t>
                      </a:r>
                    </a:p>
                    <a:p>
                      <a:pPr marR="0" algn="l" rtl="0">
                        <a:lnSpc>
                          <a:spcPct val="100000"/>
                        </a:lnSpc>
                        <a:spcBef>
                          <a:spcPts val="0"/>
                        </a:spcBef>
                        <a:spcAft>
                          <a:spcPts val="0"/>
                        </a:spcAft>
                        <a:buClr>
                          <a:srgbClr val="000000"/>
                        </a:buClr>
                        <a:buFont typeface="Arial"/>
                      </a:pPr>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Focus on what matters</a:t>
                      </a:r>
                    </a:p>
                    <a:p>
                      <a:pPr algn="l"/>
                      <a:endParaRPr lang="en-US" u="none"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u="none"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Multi-Location Optimization</a:t>
                      </a:r>
                    </a:p>
                    <a:p>
                      <a:pPr marR="0" algn="l" rtl="0">
                        <a:lnSpc>
                          <a:spcPct val="100000"/>
                        </a:lnSpc>
                        <a:spcBef>
                          <a:spcPts val="0"/>
                        </a:spcBef>
                        <a:spcAft>
                          <a:spcPts val="0"/>
                        </a:spcAft>
                        <a:buClr>
                          <a:srgbClr val="000000"/>
                        </a:buClr>
                        <a:buFont typeface="Arial"/>
                      </a:pPr>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Unified global view</a:t>
                      </a:r>
                    </a:p>
                    <a:p>
                      <a:pPr algn="l"/>
                      <a:endParaRPr lang="en-US" u="none"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US" u="none" dirty="0">
                          <a:solidFill>
                            <a:srgbClr val="059669"/>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u="none"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Predictive Intelligence</a:t>
                      </a:r>
                    </a:p>
                    <a:p>
                      <a:pPr marR="0" algn="l" rtl="0">
                        <a:lnSpc>
                          <a:spcPct val="100000"/>
                        </a:lnSpc>
                        <a:spcBef>
                          <a:spcPts val="0"/>
                        </a:spcBef>
                        <a:spcAft>
                          <a:spcPts val="0"/>
                        </a:spcAft>
                        <a:buClr>
                          <a:srgbClr val="000000"/>
                        </a:buClr>
                        <a:buFont typeface="Arial"/>
                      </a:pPr>
                      <a:r>
                        <a:rPr lang="en-US" sz="11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ML-driven forecasts &amp; Periodic review system</a:t>
                      </a:r>
                    </a:p>
                  </a:txBody>
                  <a:tcPr>
                    <a:solidFill>
                      <a:srgbClr val="D1FAF4">
                        <a:alpha val="10196"/>
                      </a:srgbClr>
                    </a:solidFill>
                  </a:tcPr>
                </a:tc>
                <a:extLst>
                  <a:ext uri="{0D108BD9-81ED-4DB2-BD59-A6C34878D82A}">
                    <a16:rowId xmlns:a16="http://schemas.microsoft.com/office/drawing/2014/main" val="1380064010"/>
                  </a:ext>
                </a:extLst>
              </a:tr>
            </a:tbl>
          </a:graphicData>
        </a:graphic>
      </p:graphicFrame>
      <p:sp>
        <p:nvSpPr>
          <p:cNvPr id="5" name="Rectangle 4">
            <a:extLst>
              <a:ext uri="{FF2B5EF4-FFF2-40B4-BE49-F238E27FC236}">
                <a16:creationId xmlns:a16="http://schemas.microsoft.com/office/drawing/2014/main" id="{367A001C-7540-9911-4EAA-7A697388009D}"/>
              </a:ext>
            </a:extLst>
          </p:cNvPr>
          <p:cNvSpPr/>
          <p:nvPr/>
        </p:nvSpPr>
        <p:spPr>
          <a:xfrm>
            <a:off x="387163" y="3585821"/>
            <a:ext cx="8407406" cy="923657"/>
          </a:xfrm>
          <a:prstGeom prst="rect">
            <a:avLst/>
          </a:prstGeom>
          <a:solidFill>
            <a:srgbClr val="1E4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TARGET USER: Supply Chain Analysts &amp; Inventory Managers</a:t>
            </a:r>
          </a:p>
          <a:p>
            <a:pPr algn="ct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BUSINESS IMPACT: </a:t>
            </a:r>
            <a:r>
              <a:rPr lang="en-US" b="1" dirty="0">
                <a:latin typeface="Segoe UI Historic" panose="020B0502040204020203" pitchFamily="34" charset="0"/>
                <a:ea typeface="Segoe UI Historic" panose="020B0502040204020203" pitchFamily="34" charset="0"/>
                <a:cs typeface="Segoe UI Historic" panose="020B0502040204020203" pitchFamily="34" charset="0"/>
              </a:rPr>
              <a:t>50% ↓ Stockouts | 20% ↓ Inventory | 80% ↓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A07CDB7C-FE56-5189-E8D5-F47C991E66E9}"/>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1537346D-8922-AD32-6C0E-BB91416349B8}"/>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Title 2">
            <a:extLst>
              <a:ext uri="{FF2B5EF4-FFF2-40B4-BE49-F238E27FC236}">
                <a16:creationId xmlns:a16="http://schemas.microsoft.com/office/drawing/2014/main" id="{6B29C6D0-D21A-9C5E-A711-31699E46056D}"/>
              </a:ext>
            </a:extLst>
          </p:cNvPr>
          <p:cNvSpPr>
            <a:spLocks noGrp="1"/>
          </p:cNvSpPr>
          <p:nvPr>
            <p:ph type="title"/>
          </p:nvPr>
        </p:nvSpPr>
        <p:spPr>
          <a:xfrm>
            <a:off x="311700" y="193493"/>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Key Concepts</a:t>
            </a:r>
          </a:p>
        </p:txBody>
      </p:sp>
      <p:sp>
        <p:nvSpPr>
          <p:cNvPr id="2" name="TextBox 1">
            <a:extLst>
              <a:ext uri="{FF2B5EF4-FFF2-40B4-BE49-F238E27FC236}">
                <a16:creationId xmlns:a16="http://schemas.microsoft.com/office/drawing/2014/main" id="{6DFAA2B8-9C87-F38A-E02C-C45C64C53DE5}"/>
              </a:ext>
            </a:extLst>
          </p:cNvPr>
          <p:cNvSpPr txBox="1"/>
          <p:nvPr/>
        </p:nvSpPr>
        <p:spPr>
          <a:xfrm>
            <a:off x="3543509" y="525013"/>
            <a:ext cx="2056973" cy="369332"/>
          </a:xfrm>
          <a:prstGeom prst="rect">
            <a:avLst/>
          </a:prstGeom>
          <a:noFill/>
        </p:spPr>
        <p:txBody>
          <a:bodyPr wrap="none" rtlCol="0">
            <a:spAutoFit/>
          </a:bodyPr>
          <a:lstStyle/>
          <a:p>
            <a:r>
              <a:rPr lang="en-US" sz="1800"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Core Components</a:t>
            </a:r>
          </a:p>
        </p:txBody>
      </p:sp>
      <p:graphicFrame>
        <p:nvGraphicFramePr>
          <p:cNvPr id="6" name="Table 5">
            <a:extLst>
              <a:ext uri="{FF2B5EF4-FFF2-40B4-BE49-F238E27FC236}">
                <a16:creationId xmlns:a16="http://schemas.microsoft.com/office/drawing/2014/main" id="{57C4C4B7-9321-5A50-16B5-3086DAC7FEC1}"/>
              </a:ext>
            </a:extLst>
          </p:cNvPr>
          <p:cNvGraphicFramePr>
            <a:graphicFrameLocks noGrp="1"/>
          </p:cNvGraphicFramePr>
          <p:nvPr>
            <p:extLst>
              <p:ext uri="{D42A27DB-BD31-4B8C-83A1-F6EECF244321}">
                <p14:modId xmlns:p14="http://schemas.microsoft.com/office/powerpoint/2010/main" val="429277287"/>
              </p:ext>
            </p:extLst>
          </p:nvPr>
        </p:nvGraphicFramePr>
        <p:xfrm>
          <a:off x="457104" y="868062"/>
          <a:ext cx="8229788" cy="198120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2057447">
                  <a:extLst>
                    <a:ext uri="{9D8B030D-6E8A-4147-A177-3AD203B41FA5}">
                      <a16:colId xmlns:a16="http://schemas.microsoft.com/office/drawing/2014/main" val="3357232624"/>
                    </a:ext>
                  </a:extLst>
                </a:gridCol>
                <a:gridCol w="2057447">
                  <a:extLst>
                    <a:ext uri="{9D8B030D-6E8A-4147-A177-3AD203B41FA5}">
                      <a16:colId xmlns:a16="http://schemas.microsoft.com/office/drawing/2014/main" val="4070142642"/>
                    </a:ext>
                  </a:extLst>
                </a:gridCol>
                <a:gridCol w="2057447">
                  <a:extLst>
                    <a:ext uri="{9D8B030D-6E8A-4147-A177-3AD203B41FA5}">
                      <a16:colId xmlns:a16="http://schemas.microsoft.com/office/drawing/2014/main" val="2816437889"/>
                    </a:ext>
                  </a:extLst>
                </a:gridCol>
                <a:gridCol w="2057447">
                  <a:extLst>
                    <a:ext uri="{9D8B030D-6E8A-4147-A177-3AD203B41FA5}">
                      <a16:colId xmlns:a16="http://schemas.microsoft.com/office/drawing/2014/main" val="2704607837"/>
                    </a:ext>
                  </a:extLst>
                </a:gridCol>
              </a:tblGrid>
              <a:tr h="370840">
                <a:tc>
                  <a:txBody>
                    <a:bodyPr/>
                    <a:lstStyle/>
                    <a:p>
                      <a:pPr algn="ctr"/>
                      <a:r>
                        <a:rPr lang="en-US" sz="3200" dirty="0">
                          <a:latin typeface="Segoe UI Historic" panose="020B0502040204020203" pitchFamily="34" charset="0"/>
                          <a:ea typeface="Segoe UI Historic" panose="020B0502040204020203" pitchFamily="34" charset="0"/>
                          <a:cs typeface="Segoe UI Historic" panose="020B0502040204020203" pitchFamily="34" charset="0"/>
                        </a:rPr>
                        <a:t>🧠</a:t>
                      </a:r>
                    </a:p>
                    <a:p>
                      <a:pPr algn="ctr"/>
                      <a:r>
                        <a:rPr lang="en-US" b="1"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Intelligent Forecast Engine</a:t>
                      </a:r>
                    </a:p>
                    <a:p>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171450" indent="-171450">
                        <a:buFont typeface="Arial" panose="020B0604020202020204" pitchFamily="34" charset="0"/>
                        <a:buChar char="•"/>
                      </a:pPr>
                      <a:r>
                        <a:rPr lang="en-US" sz="1000" b="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ML ensemble: Prophet, LightGBM, N-HiTS</a:t>
                      </a:r>
                    </a:p>
                    <a:p>
                      <a:pPr marL="171450" indent="-171450">
                        <a:buFont typeface="Arial" panose="020B0604020202020204" pitchFamily="34" charset="0"/>
                        <a:buChar char="•"/>
                      </a:pPr>
                      <a:r>
                        <a:rPr lang="en-US" sz="1000" b="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Dynamic model weighting</a:t>
                      </a:r>
                    </a:p>
                    <a:p>
                      <a:pPr marL="171450" indent="-171450">
                        <a:buFont typeface="Arial" panose="020B0604020202020204" pitchFamily="34" charset="0"/>
                        <a:buChar char="•"/>
                      </a:pPr>
                      <a:r>
                        <a:rPr lang="en-US" sz="1000" b="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External signals integration</a:t>
                      </a:r>
                    </a:p>
                  </a:txBody>
                  <a:tcPr>
                    <a:lnL w="12700">
                      <a:noFill/>
                    </a:lnL>
                    <a:lnR w="12700">
                      <a:noFill/>
                    </a:lnR>
                    <a:lnT w="12700">
                      <a:noFill/>
                    </a:lnT>
                    <a:lnB w="38100">
                      <a:noFill/>
                    </a:lnB>
                    <a:lnTlToBr w="12700" cmpd="sng">
                      <a:noFill/>
                      <a:prstDash val="solid"/>
                    </a:lnTlToBr>
                    <a:lnBlToTr w="12700" cmpd="sng">
                      <a:noFill/>
                      <a:prstDash val="solid"/>
                    </a:lnBlToTr>
                    <a:solidFill>
                      <a:srgbClr val="F8F9FA"/>
                    </a:solidFill>
                  </a:tcPr>
                </a:tc>
                <a:tc>
                  <a:txBody>
                    <a:bodyPr/>
                    <a:lstStyle/>
                    <a:p>
                      <a:pPr algn="ctr"/>
                      <a:r>
                        <a:rPr lang="en-US" sz="3200" dirty="0">
                          <a:latin typeface="Segoe UI Historic" panose="020B0502040204020203" pitchFamily="34" charset="0"/>
                          <a:ea typeface="Segoe UI Historic" panose="020B0502040204020203" pitchFamily="34" charset="0"/>
                          <a:cs typeface="Segoe UI Historic" panose="020B0502040204020203" pitchFamily="34" charset="0"/>
                        </a:rPr>
                        <a:t>🌍</a:t>
                      </a:r>
                    </a:p>
                    <a:p>
                      <a:pPr algn="ctr"/>
                      <a:r>
                        <a:rPr lang="en-US" b="1"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Multi-Echelon Optimization</a:t>
                      </a:r>
                    </a:p>
                    <a:p>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Unified planning: US, UK, Germany</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Currency-aware calculations</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Network transfer opportunities</a:t>
                      </a:r>
                    </a:p>
                  </a:txBody>
                  <a:tcPr>
                    <a:lnL w="12700">
                      <a:noFill/>
                    </a:lnL>
                    <a:lnR w="12700">
                      <a:noFill/>
                    </a:lnR>
                    <a:lnT w="12700">
                      <a:noFill/>
                    </a:lnT>
                    <a:lnB w="38100">
                      <a:noFill/>
                    </a:lnB>
                    <a:lnTlToBr w="12700" cmpd="sng">
                      <a:noFill/>
                      <a:prstDash val="solid"/>
                    </a:lnTlToBr>
                    <a:lnBlToTr w="12700" cmpd="sng">
                      <a:noFill/>
                      <a:prstDash val="solid"/>
                    </a:lnBlToTr>
                    <a:solidFill>
                      <a:srgbClr val="F8F9FA"/>
                    </a:solidFill>
                  </a:tcPr>
                </a:tc>
                <a:tc>
                  <a:txBody>
                    <a:bodyPr/>
                    <a:lstStyle/>
                    <a:p>
                      <a:pPr algn="ctr"/>
                      <a:r>
                        <a:rPr lang="en-US" sz="3200" dirty="0">
                          <a:latin typeface="Segoe UI Historic" panose="020B0502040204020203" pitchFamily="34" charset="0"/>
                          <a:ea typeface="Segoe UI Historic" panose="020B0502040204020203" pitchFamily="34" charset="0"/>
                          <a:cs typeface="Segoe UI Historic" panose="020B0502040204020203" pitchFamily="34" charset="0"/>
                        </a:rPr>
                        <a:t>⚡</a:t>
                      </a:r>
                    </a:p>
                    <a:p>
                      <a:pPr algn="ctr"/>
                      <a:r>
                        <a:rPr lang="en-US"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Exception-Driven Workflow</a:t>
                      </a:r>
                    </a:p>
                    <a:p>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Proactive alerts for issues</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Prioritized action queue</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One-click resolution</a:t>
                      </a:r>
                    </a:p>
                  </a:txBody>
                  <a:tcPr>
                    <a:lnL w="12700">
                      <a:noFill/>
                    </a:lnL>
                    <a:lnR w="12700">
                      <a:noFill/>
                    </a:lnR>
                    <a:lnT w="12700">
                      <a:noFill/>
                    </a:lnT>
                    <a:lnB w="38100">
                      <a:noFill/>
                    </a:lnB>
                    <a:lnTlToBr w="12700" cmpd="sng">
                      <a:noFill/>
                      <a:prstDash val="solid"/>
                    </a:lnTlToBr>
                    <a:lnBlToTr w="12700" cmpd="sng">
                      <a:noFill/>
                      <a:prstDash val="solid"/>
                    </a:lnBlToTr>
                    <a:solidFill>
                      <a:srgbClr val="F8F9FA"/>
                    </a:solidFill>
                  </a:tcPr>
                </a:tc>
                <a:tc>
                  <a:txBody>
                    <a:bodyPr/>
                    <a:lstStyle/>
                    <a:p>
                      <a:pPr algn="ctr"/>
                      <a:r>
                        <a:rPr lang="en-US" sz="3200" dirty="0">
                          <a:latin typeface="Segoe UI Historic" panose="020B0502040204020203" pitchFamily="34" charset="0"/>
                          <a:ea typeface="Segoe UI Historic" panose="020B0502040204020203" pitchFamily="34" charset="0"/>
                          <a:cs typeface="Segoe UI Historic" panose="020B0502040204020203" pitchFamily="34" charset="0"/>
                        </a:rPr>
                        <a:t>💬</a:t>
                      </a:r>
                    </a:p>
                    <a:p>
                      <a:pPr algn="ctr"/>
                      <a:r>
                        <a:rPr lang="en-US" dirty="0">
                          <a:solidFill>
                            <a:schemeClr val="tx1">
                              <a:lumMod val="85000"/>
                              <a:lumOff val="15000"/>
                            </a:schemeClr>
                          </a:solidFill>
                          <a:latin typeface="Segoe UI Historic" panose="020B0502040204020203" pitchFamily="34" charset="0"/>
                          <a:ea typeface="Segoe UI Historic" panose="020B0502040204020203" pitchFamily="34" charset="0"/>
                          <a:cs typeface="Segoe UI Historic" panose="020B0502040204020203" pitchFamily="34" charset="0"/>
                        </a:rPr>
                        <a:t>Conversational AI Assistant</a:t>
                      </a:r>
                    </a:p>
                    <a:p>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Natural language queries</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Transparent calculations</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000" b="0"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In-context actions</a:t>
                      </a:r>
                    </a:p>
                  </a:txBody>
                  <a:tcPr>
                    <a:lnL w="12700">
                      <a:noFill/>
                    </a:lnL>
                    <a:lnR w="12700">
                      <a:noFill/>
                    </a:lnR>
                    <a:lnT w="12700">
                      <a:noFill/>
                    </a:lnT>
                    <a:lnB w="38100">
                      <a:noFill/>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579184235"/>
                  </a:ext>
                </a:extLst>
              </a:tr>
            </a:tbl>
          </a:graphicData>
        </a:graphic>
      </p:graphicFrame>
      <p:sp>
        <p:nvSpPr>
          <p:cNvPr id="7" name="TextBox 6">
            <a:extLst>
              <a:ext uri="{FF2B5EF4-FFF2-40B4-BE49-F238E27FC236}">
                <a16:creationId xmlns:a16="http://schemas.microsoft.com/office/drawing/2014/main" id="{AC4B4ABA-DD4D-E640-8084-685A7D69845D}"/>
              </a:ext>
            </a:extLst>
          </p:cNvPr>
          <p:cNvSpPr txBox="1"/>
          <p:nvPr/>
        </p:nvSpPr>
        <p:spPr bwMode="auto">
          <a:xfrm>
            <a:off x="3543510" y="2977414"/>
            <a:ext cx="2056973" cy="369332"/>
          </a:xfrm>
          <a:prstGeom prst="rect">
            <a:avLst/>
          </a:prstGeom>
          <a:noFill/>
        </p:spPr>
        <p:txBody>
          <a:bodyPr wrap="none" rtlCol="0">
            <a:spAutoFit/>
          </a:bodyPr>
          <a:lstStyle/>
          <a:p>
            <a:r>
              <a:rPr lang="en-US" sz="1800"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Guiding Principles</a:t>
            </a:r>
          </a:p>
        </p:txBody>
      </p:sp>
      <p:graphicFrame>
        <p:nvGraphicFramePr>
          <p:cNvPr id="8" name="Table 7">
            <a:extLst>
              <a:ext uri="{FF2B5EF4-FFF2-40B4-BE49-F238E27FC236}">
                <a16:creationId xmlns:a16="http://schemas.microsoft.com/office/drawing/2014/main" id="{FEB15F61-5FA7-B124-6B07-024D87CFB880}"/>
              </a:ext>
            </a:extLst>
          </p:cNvPr>
          <p:cNvGraphicFramePr>
            <a:graphicFrameLocks noGrp="1"/>
          </p:cNvGraphicFramePr>
          <p:nvPr>
            <p:extLst>
              <p:ext uri="{D42A27DB-BD31-4B8C-83A1-F6EECF244321}">
                <p14:modId xmlns:p14="http://schemas.microsoft.com/office/powerpoint/2010/main" val="2427458776"/>
              </p:ext>
            </p:extLst>
          </p:nvPr>
        </p:nvGraphicFramePr>
        <p:xfrm>
          <a:off x="457104" y="3346746"/>
          <a:ext cx="8229788" cy="1055134"/>
        </p:xfrm>
        <a:graphic>
          <a:graphicData uri="http://schemas.openxmlformats.org/drawingml/2006/table">
            <a:tbl>
              <a:tblPr firstRow="1" bandRow="1">
                <a:effectLst/>
                <a:tableStyleId>{5C22544A-7EE6-4342-B048-85BDC9FD1C3A}</a:tableStyleId>
              </a:tblPr>
              <a:tblGrid>
                <a:gridCol w="4114894">
                  <a:extLst>
                    <a:ext uri="{9D8B030D-6E8A-4147-A177-3AD203B41FA5}">
                      <a16:colId xmlns:a16="http://schemas.microsoft.com/office/drawing/2014/main" val="3694748664"/>
                    </a:ext>
                  </a:extLst>
                </a:gridCol>
                <a:gridCol w="4114894">
                  <a:extLst>
                    <a:ext uri="{9D8B030D-6E8A-4147-A177-3AD203B41FA5}">
                      <a16:colId xmlns:a16="http://schemas.microsoft.com/office/drawing/2014/main" val="2709142694"/>
                    </a:ext>
                  </a:extLst>
                </a:gridCol>
              </a:tblGrid>
              <a:tr h="527567">
                <a:tc>
                  <a:txBody>
                    <a:bodyPr/>
                    <a:lstStyle/>
                    <a:p>
                      <a:pPr algn="ctr"/>
                      <a:r>
                        <a:rPr lang="en-US" sz="1100"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 Automation First</a:t>
                      </a:r>
                    </a:p>
                    <a:p>
                      <a:pPr algn="ct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Minimize manual intervention</a:t>
                      </a:r>
                    </a:p>
                  </a:txBody>
                  <a:tcPr>
                    <a:lnL w="12700" cap="flat" cmpd="sng" algn="ctr">
                      <a:solidFill>
                        <a:srgbClr val="F8F9FA"/>
                      </a:solidFill>
                      <a:prstDash val="solid"/>
                      <a:round/>
                      <a:headEnd type="none" w="med" len="med"/>
                      <a:tailEnd type="none" w="med" len="med"/>
                    </a:lnL>
                    <a:lnR w="12700" cap="flat" cmpd="sng" algn="ctr">
                      <a:solidFill>
                        <a:srgbClr val="F8F9FA"/>
                      </a:solidFill>
                      <a:prstDash val="solid"/>
                      <a:round/>
                      <a:headEnd type="none" w="med" len="med"/>
                      <a:tailEnd type="none" w="med" len="med"/>
                    </a:lnR>
                    <a:lnT w="12700" cap="flat" cmpd="sng" algn="ctr">
                      <a:solidFill>
                        <a:srgbClr val="F8F9FA"/>
                      </a:solidFill>
                      <a:prstDash val="solid"/>
                      <a:round/>
                      <a:headEnd type="none" w="med" len="med"/>
                      <a:tailEnd type="none" w="med" len="med"/>
                    </a:lnT>
                    <a:lnB w="12700" cap="flat" cmpd="sng" algn="ctr">
                      <a:solidFill>
                        <a:srgbClr val="F8F9FA"/>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 Transparency</a:t>
                      </a:r>
                    </a:p>
                    <a:p>
                      <a:pPr marR="0" algn="ctr" rtl="0">
                        <a:lnSpc>
                          <a:spcPct val="100000"/>
                        </a:lnSpc>
                        <a:spcBef>
                          <a:spcPts val="0"/>
                        </a:spcBef>
                        <a:spcAft>
                          <a:spcPts val="0"/>
                        </a:spcAft>
                        <a:buClr>
                          <a:srgbClr val="000000"/>
                        </a:buClr>
                        <a:buFont typeface="Arial"/>
                      </a:pPr>
                      <a:r>
                        <a:rPr lang="en-US" sz="1000" b="1"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Show calculation logic</a:t>
                      </a:r>
                    </a:p>
                  </a:txBody>
                  <a:tcPr>
                    <a:lnL w="12700" cap="flat" cmpd="sng" algn="ctr">
                      <a:solidFill>
                        <a:srgbClr val="F8F9FA"/>
                      </a:solidFill>
                      <a:prstDash val="solid"/>
                      <a:round/>
                      <a:headEnd type="none" w="med" len="med"/>
                      <a:tailEnd type="none" w="med" len="med"/>
                    </a:lnL>
                    <a:lnR w="12700" cap="flat" cmpd="sng" algn="ctr">
                      <a:solidFill>
                        <a:srgbClr val="F8F9FA"/>
                      </a:solidFill>
                      <a:prstDash val="solid"/>
                      <a:round/>
                      <a:headEnd type="none" w="med" len="med"/>
                      <a:tailEnd type="none" w="med" len="med"/>
                    </a:lnR>
                    <a:lnT w="12700" cap="flat" cmpd="sng" algn="ctr">
                      <a:solidFill>
                        <a:srgbClr val="F8F9FA"/>
                      </a:solidFill>
                      <a:prstDash val="solid"/>
                      <a:round/>
                      <a:headEnd type="none" w="med" len="med"/>
                      <a:tailEnd type="none" w="med" len="med"/>
                    </a:lnT>
                    <a:lnB w="12700" cap="flat" cmpd="sng" algn="ctr">
                      <a:solidFill>
                        <a:srgbClr val="F8F9FA"/>
                      </a:solidFill>
                      <a:prstDash val="solid"/>
                      <a:round/>
                      <a:headEnd type="none" w="med" len="med"/>
                      <a:tailEnd type="none" w="med" len="med"/>
                    </a:lnB>
                    <a:noFill/>
                  </a:tcPr>
                </a:tc>
                <a:extLst>
                  <a:ext uri="{0D108BD9-81ED-4DB2-BD59-A6C34878D82A}">
                    <a16:rowId xmlns:a16="http://schemas.microsoft.com/office/drawing/2014/main" val="2923229655"/>
                  </a:ext>
                </a:extLst>
              </a:tr>
              <a:tr h="527567">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 Flexibility</a:t>
                      </a:r>
                    </a:p>
                    <a:p>
                      <a:pPr marR="0" algn="ctr" rtl="0">
                        <a:lnSpc>
                          <a:spcPct val="100000"/>
                        </a:lnSpc>
                        <a:spcBef>
                          <a:spcPts val="0"/>
                        </a:spcBef>
                        <a:spcAft>
                          <a:spcPts val="0"/>
                        </a:spcAft>
                        <a:buClr>
                          <a:srgbClr val="000000"/>
                        </a:buClr>
                        <a:buFont typeface="Arial"/>
                      </a:pPr>
                      <a:r>
                        <a:rPr lang="en-US" sz="1000" b="1"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Support planner overrides</a:t>
                      </a:r>
                    </a:p>
                  </a:txBody>
                  <a:tcPr>
                    <a:lnL w="12700" cap="flat" cmpd="sng" algn="ctr">
                      <a:solidFill>
                        <a:srgbClr val="F8F9FA"/>
                      </a:solidFill>
                      <a:prstDash val="solid"/>
                      <a:round/>
                      <a:headEnd type="none" w="med" len="med"/>
                      <a:tailEnd type="none" w="med" len="med"/>
                    </a:lnL>
                    <a:lnR w="12700" cap="flat" cmpd="sng" algn="ctr">
                      <a:solidFill>
                        <a:srgbClr val="F8F9FA"/>
                      </a:solidFill>
                      <a:prstDash val="solid"/>
                      <a:round/>
                      <a:headEnd type="none" w="med" len="med"/>
                      <a:tailEnd type="none" w="med" len="med"/>
                    </a:lnR>
                    <a:lnT w="12700" cap="flat" cmpd="sng" algn="ctr">
                      <a:solidFill>
                        <a:srgbClr val="F8F9FA"/>
                      </a:solidFill>
                      <a:prstDash val="solid"/>
                      <a:round/>
                      <a:headEnd type="none" w="med" len="med"/>
                      <a:tailEnd type="none" w="med" len="med"/>
                    </a:lnT>
                    <a:lnB w="12700" cap="flat" cmpd="sng" algn="ctr">
                      <a:solidFill>
                        <a:srgbClr val="F8F9FA"/>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1100" b="1" i="0" u="none" strike="noStrike" cap="none"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 Scalability</a:t>
                      </a:r>
                    </a:p>
                    <a:p>
                      <a:pPr marR="0" algn="ctr" rtl="0">
                        <a:lnSpc>
                          <a:spcPct val="100000"/>
                        </a:lnSpc>
                        <a:spcBef>
                          <a:spcPts val="0"/>
                        </a:spcBef>
                        <a:spcAft>
                          <a:spcPts val="0"/>
                        </a:spcAft>
                        <a:buClr>
                          <a:srgbClr val="000000"/>
                        </a:buClr>
                        <a:buFont typeface="Arial"/>
                      </a:pPr>
                      <a:r>
                        <a:rPr lang="en-US" sz="1000" b="1" i="0" u="none" strike="noStrike" cap="none"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Handle 1000+ SKUs efficiently</a:t>
                      </a:r>
                    </a:p>
                  </a:txBody>
                  <a:tcPr>
                    <a:lnL w="12700" cap="flat" cmpd="sng" algn="ctr">
                      <a:solidFill>
                        <a:srgbClr val="F8F9FA"/>
                      </a:solidFill>
                      <a:prstDash val="solid"/>
                      <a:round/>
                      <a:headEnd type="none" w="med" len="med"/>
                      <a:tailEnd type="none" w="med" len="med"/>
                    </a:lnL>
                    <a:lnR w="12700" cap="flat" cmpd="sng" algn="ctr">
                      <a:solidFill>
                        <a:srgbClr val="F8F9FA"/>
                      </a:solidFill>
                      <a:prstDash val="solid"/>
                      <a:round/>
                      <a:headEnd type="none" w="med" len="med"/>
                      <a:tailEnd type="none" w="med" len="med"/>
                    </a:lnR>
                    <a:lnT w="12700" cap="flat" cmpd="sng" algn="ctr">
                      <a:solidFill>
                        <a:srgbClr val="F8F9FA"/>
                      </a:solidFill>
                      <a:prstDash val="solid"/>
                      <a:round/>
                      <a:headEnd type="none" w="med" len="med"/>
                      <a:tailEnd type="none" w="med" len="med"/>
                    </a:lnT>
                    <a:lnB w="12700" cap="flat" cmpd="sng" algn="ctr">
                      <a:solidFill>
                        <a:srgbClr val="F8F9FA"/>
                      </a:solidFill>
                      <a:prstDash val="solid"/>
                      <a:round/>
                      <a:headEnd type="none" w="med" len="med"/>
                      <a:tailEnd type="none" w="med" len="med"/>
                    </a:lnB>
                    <a:noFill/>
                  </a:tcPr>
                </a:tc>
                <a:extLst>
                  <a:ext uri="{0D108BD9-81ED-4DB2-BD59-A6C34878D82A}">
                    <a16:rowId xmlns:a16="http://schemas.microsoft.com/office/drawing/2014/main" val="2924194518"/>
                  </a:ext>
                </a:extLst>
              </a:tr>
            </a:tbl>
          </a:graphicData>
        </a:graphic>
      </p:graphicFrame>
    </p:spTree>
    <p:extLst>
      <p:ext uri="{BB962C8B-B14F-4D97-AF65-F5344CB8AC3E}">
        <p14:creationId xmlns:p14="http://schemas.microsoft.com/office/powerpoint/2010/main" val="4166747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295D591E-A5F4-7E3D-6D66-833DBF2FCC01}"/>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08CA4707-1667-E1C4-08B0-1842A732F45B}"/>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234DCC88-BD41-ECA9-5824-70C3E70CD722}"/>
              </a:ext>
            </a:extLst>
          </p:cNvPr>
          <p:cNvSpPr>
            <a:spLocks noGrp="1"/>
          </p:cNvSpPr>
          <p:nvPr>
            <p:ph type="title"/>
          </p:nvPr>
        </p:nvSpPr>
        <p:spPr>
          <a:xfrm>
            <a:off x="311700" y="191584"/>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 Business Scenario: Premium Laptop Stand</a:t>
            </a:r>
          </a:p>
        </p:txBody>
      </p:sp>
      <p:sp>
        <p:nvSpPr>
          <p:cNvPr id="4" name="TextBox 3">
            <a:extLst>
              <a:ext uri="{FF2B5EF4-FFF2-40B4-BE49-F238E27FC236}">
                <a16:creationId xmlns:a16="http://schemas.microsoft.com/office/drawing/2014/main" id="{D54EC5D3-9F18-BF33-90C8-467C44A46D7E}"/>
              </a:ext>
            </a:extLst>
          </p:cNvPr>
          <p:cNvSpPr txBox="1"/>
          <p:nvPr/>
        </p:nvSpPr>
        <p:spPr>
          <a:xfrm>
            <a:off x="525459" y="764284"/>
            <a:ext cx="4065537" cy="307777"/>
          </a:xfrm>
          <a:prstGeom prst="rect">
            <a:avLst/>
          </a:prstGeom>
          <a:solidFill>
            <a:srgbClr val="F8F9FA"/>
          </a:solidFill>
        </p:spPr>
        <p:txBody>
          <a:bodyPr wrap="none" rtlCol="0">
            <a:spAutoFit/>
          </a:bodyPr>
          <a:lstStyle/>
          <a:p>
            <a:pPr algn="ctr"/>
            <a:r>
              <a:rPr lang="en-US"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 SKU: PLS-001 | Lead Time: 21 days | MOQ: 500</a:t>
            </a:r>
          </a:p>
        </p:txBody>
      </p:sp>
      <p:graphicFrame>
        <p:nvGraphicFramePr>
          <p:cNvPr id="9" name="Table 8">
            <a:extLst>
              <a:ext uri="{FF2B5EF4-FFF2-40B4-BE49-F238E27FC236}">
                <a16:creationId xmlns:a16="http://schemas.microsoft.com/office/drawing/2014/main" id="{ED0B6A24-6998-0F57-E62E-4D0B93E3424A}"/>
              </a:ext>
            </a:extLst>
          </p:cNvPr>
          <p:cNvGraphicFramePr>
            <a:graphicFrameLocks noGrp="1"/>
          </p:cNvGraphicFramePr>
          <p:nvPr>
            <p:extLst>
              <p:ext uri="{D42A27DB-BD31-4B8C-83A1-F6EECF244321}">
                <p14:modId xmlns:p14="http://schemas.microsoft.com/office/powerpoint/2010/main" val="3587826441"/>
              </p:ext>
            </p:extLst>
          </p:nvPr>
        </p:nvGraphicFramePr>
        <p:xfrm>
          <a:off x="320517" y="1217480"/>
          <a:ext cx="8520600" cy="1384408"/>
        </p:xfrm>
        <a:graphic>
          <a:graphicData uri="http://schemas.openxmlformats.org/drawingml/2006/table">
            <a:tbl>
              <a:tblPr firstRow="1" bandRow="1">
                <a:tableStyleId>{5C22544A-7EE6-4342-B048-85BDC9FD1C3A}</a:tableStyleId>
              </a:tblPr>
              <a:tblGrid>
                <a:gridCol w="2840200">
                  <a:extLst>
                    <a:ext uri="{9D8B030D-6E8A-4147-A177-3AD203B41FA5}">
                      <a16:colId xmlns:a16="http://schemas.microsoft.com/office/drawing/2014/main" val="2449121381"/>
                    </a:ext>
                  </a:extLst>
                </a:gridCol>
                <a:gridCol w="2840200">
                  <a:extLst>
                    <a:ext uri="{9D8B030D-6E8A-4147-A177-3AD203B41FA5}">
                      <a16:colId xmlns:a16="http://schemas.microsoft.com/office/drawing/2014/main" val="2540261352"/>
                    </a:ext>
                  </a:extLst>
                </a:gridCol>
                <a:gridCol w="2840200">
                  <a:extLst>
                    <a:ext uri="{9D8B030D-6E8A-4147-A177-3AD203B41FA5}">
                      <a16:colId xmlns:a16="http://schemas.microsoft.com/office/drawing/2014/main" val="2893019100"/>
                    </a:ext>
                  </a:extLst>
                </a:gridCol>
              </a:tblGrid>
              <a:tr h="269902">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 Inventory</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1E40AF"/>
                    </a:solidFill>
                  </a:tcPr>
                </a:tc>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 Weekly Demand</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1E40AF"/>
                    </a:solidFill>
                  </a:tcPr>
                </a:tc>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 Days</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1E40AF"/>
                    </a:solidFill>
                  </a:tcPr>
                </a:tc>
                <a:extLst>
                  <a:ext uri="{0D108BD9-81ED-4DB2-BD59-A6C34878D82A}">
                    <a16:rowId xmlns:a16="http://schemas.microsoft.com/office/drawing/2014/main" val="3520664574"/>
                  </a:ext>
                </a:extLst>
              </a:tr>
              <a:tr h="269902">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US: 850 🟡</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EF9C3">
                        <a:alpha val="69804"/>
                      </a:srgbClr>
                    </a:solidFill>
                  </a:tcPr>
                </a:tc>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US: 180 (</a:t>
                      </a:r>
                      <a:r>
                        <a:rPr lang="el-GR" sz="1000" dirty="0">
                          <a:latin typeface="Segoe UI Historic" panose="020B0502040204020203" pitchFamily="34" charset="0"/>
                          <a:ea typeface="Segoe UI Historic" panose="020B0502040204020203" pitchFamily="34" charset="0"/>
                          <a:cs typeface="Segoe UI Historic" panose="020B0502040204020203" pitchFamily="34" charset="0"/>
                        </a:rPr>
                        <a:t>σ=35)</a:t>
                      </a:r>
                      <a:endParaRPr lang="en-US" sz="1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8F9FA"/>
                    </a:solidFill>
                  </a:tcPr>
                </a:tc>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4.7 ⚠️</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8F9FA"/>
                    </a:solidFill>
                  </a:tcPr>
                </a:tc>
                <a:extLst>
                  <a:ext uri="{0D108BD9-81ED-4DB2-BD59-A6C34878D82A}">
                    <a16:rowId xmlns:a16="http://schemas.microsoft.com/office/drawing/2014/main" val="4121168159"/>
                  </a:ext>
                </a:extLst>
              </a:tr>
              <a:tr h="269902">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UK: 120 🔴</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EE2E2">
                        <a:alpha val="69804"/>
                      </a:srgbClr>
                    </a:solidFill>
                  </a:tcPr>
                </a:tc>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UK: 45 (</a:t>
                      </a:r>
                      <a:r>
                        <a:rPr lang="el-GR" sz="1000" dirty="0">
                          <a:latin typeface="Segoe UI Historic" panose="020B0502040204020203" pitchFamily="34" charset="0"/>
                          <a:ea typeface="Segoe UI Historic" panose="020B0502040204020203" pitchFamily="34" charset="0"/>
                          <a:cs typeface="Segoe UI Historic" panose="020B0502040204020203" pitchFamily="34" charset="0"/>
                        </a:rPr>
                        <a:t>σ=12)</a:t>
                      </a:r>
                      <a:endParaRPr lang="en-US" sz="1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8F9FA"/>
                    </a:solidFill>
                  </a:tcPr>
                </a:tc>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2.7 🚨</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8F9FA"/>
                    </a:solidFill>
                  </a:tcPr>
                </a:tc>
                <a:extLst>
                  <a:ext uri="{0D108BD9-81ED-4DB2-BD59-A6C34878D82A}">
                    <a16:rowId xmlns:a16="http://schemas.microsoft.com/office/drawing/2014/main" val="3779119860"/>
                  </a:ext>
                </a:extLst>
              </a:tr>
              <a:tr h="269902">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DE: 75 🔴</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EE2E2">
                        <a:alpha val="69804"/>
                      </a:srgbClr>
                    </a:solidFill>
                  </a:tcPr>
                </a:tc>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DE: 30 (</a:t>
                      </a:r>
                      <a:r>
                        <a:rPr lang="el-GR" sz="1000" dirty="0">
                          <a:latin typeface="Segoe UI Historic" panose="020B0502040204020203" pitchFamily="34" charset="0"/>
                          <a:ea typeface="Segoe UI Historic" panose="020B0502040204020203" pitchFamily="34" charset="0"/>
                          <a:cs typeface="Segoe UI Historic" panose="020B0502040204020203" pitchFamily="34" charset="0"/>
                        </a:rPr>
                        <a:t>σ=8)</a:t>
                      </a:r>
                      <a:endParaRPr lang="en-US" sz="10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8F9FA"/>
                    </a:solidFill>
                  </a:tcPr>
                </a:tc>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2.5 🚨</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8F9FA"/>
                    </a:solidFill>
                  </a:tcPr>
                </a:tc>
                <a:extLst>
                  <a:ext uri="{0D108BD9-81ED-4DB2-BD59-A6C34878D82A}">
                    <a16:rowId xmlns:a16="http://schemas.microsoft.com/office/drawing/2014/main" val="2473388136"/>
                  </a:ext>
                </a:extLst>
              </a:tr>
              <a:tr h="269902">
                <a:tc>
                  <a:txBody>
                    <a:bodyPr/>
                    <a:lstStyle/>
                    <a:p>
                      <a:pPr algn="ctr"/>
                      <a:r>
                        <a:rPr lang="en-US" sz="1000" b="1" dirty="0">
                          <a:latin typeface="Segoe UI Historic" panose="020B0502040204020203" pitchFamily="34" charset="0"/>
                          <a:ea typeface="Segoe UI Historic" panose="020B0502040204020203" pitchFamily="34" charset="0"/>
                          <a:cs typeface="Segoe UI Historic" panose="020B0502040204020203" pitchFamily="34" charset="0"/>
                        </a:rPr>
                        <a:t>Transit: 500</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8F9FA"/>
                    </a:solidFill>
                  </a:tcPr>
                </a:tc>
                <a:tc>
                  <a:txBody>
                    <a:bodyPr/>
                    <a:lstStyle/>
                    <a:p>
                      <a:pPr algn="ctr"/>
                      <a:r>
                        <a:rPr lang="en-US" sz="1000" b="1" dirty="0">
                          <a:latin typeface="Segoe UI Historic" panose="020B0502040204020203" pitchFamily="34" charset="0"/>
                          <a:ea typeface="Segoe UI Historic" panose="020B0502040204020203" pitchFamily="34" charset="0"/>
                          <a:cs typeface="Segoe UI Historic" panose="020B0502040204020203" pitchFamily="34" charset="0"/>
                        </a:rPr>
                        <a:t>Total: 255/week</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8F9FA"/>
                    </a:solidFill>
                  </a:tcPr>
                </a:tc>
                <a:tc>
                  <a:txBody>
                    <a:bodyPr/>
                    <a:lstStyle/>
                    <a:p>
                      <a:pPr algn="ctr"/>
                      <a:r>
                        <a:rPr lang="en-US" sz="1000" dirty="0">
                          <a:latin typeface="Segoe UI Historic" panose="020B0502040204020203" pitchFamily="34" charset="0"/>
                          <a:ea typeface="Segoe UI Historic" panose="020B0502040204020203" pitchFamily="34" charset="0"/>
                          <a:cs typeface="Segoe UI Historic" panose="020B0502040204020203" pitchFamily="34" charset="0"/>
                        </a:rPr>
                        <a:t>—</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F8F9FA"/>
                    </a:solidFill>
                  </a:tcPr>
                </a:tc>
                <a:extLst>
                  <a:ext uri="{0D108BD9-81ED-4DB2-BD59-A6C34878D82A}">
                    <a16:rowId xmlns:a16="http://schemas.microsoft.com/office/drawing/2014/main" val="1588398485"/>
                  </a:ext>
                </a:extLst>
              </a:tr>
            </a:tbl>
          </a:graphicData>
        </a:graphic>
      </p:graphicFrame>
      <p:sp>
        <p:nvSpPr>
          <p:cNvPr id="10" name="Rounded Rectangle 9">
            <a:extLst>
              <a:ext uri="{FF2B5EF4-FFF2-40B4-BE49-F238E27FC236}">
                <a16:creationId xmlns:a16="http://schemas.microsoft.com/office/drawing/2014/main" id="{3223D803-E684-6F18-8E68-3B3DC0F721CA}"/>
              </a:ext>
            </a:extLst>
          </p:cNvPr>
          <p:cNvSpPr/>
          <p:nvPr/>
        </p:nvSpPr>
        <p:spPr>
          <a:xfrm>
            <a:off x="1843260" y="2821173"/>
            <a:ext cx="5699051" cy="1878418"/>
          </a:xfrm>
          <a:prstGeom prst="roundRect">
            <a:avLst/>
          </a:prstGeom>
          <a:solidFill>
            <a:srgbClr val="DBEAFE"/>
          </a:solidFill>
          <a:ln>
            <a:solidFill>
              <a:srgbClr val="1E40AF"/>
            </a:solidFill>
          </a:ln>
          <a:effectLst>
            <a:outerShdw blurRad="50800" dist="25400" dir="5400000" algn="ctr" rotWithShape="0">
              <a:srgbClr val="000000">
                <a:alpha val="43137"/>
              </a:srgbClr>
            </a:outerShdw>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 Safety Stock Formula </a:t>
            </a:r>
          </a:p>
          <a:p>
            <a:pPr algn="ctr"/>
            <a:endParaRPr lang="en-US" dirty="0">
              <a:solidFill>
                <a:srgbClr val="1E40AF"/>
              </a:solidFill>
            </a:endParaRPr>
          </a:p>
          <a:p>
            <a:pPr algn="ctr"/>
            <a:r>
              <a:rPr lang="en-US" dirty="0">
                <a:solidFill>
                  <a:srgbClr val="1E40AF"/>
                </a:solidFill>
              </a:rPr>
              <a:t>𝑆𝑆 = 𝑧 × 𝜎 × √(𝑃+𝐿)</a:t>
            </a:r>
          </a:p>
          <a:p>
            <a:pPr algn="ctr"/>
            <a:endParaRPr lang="en-US" dirty="0">
              <a:solidFill>
                <a:srgbClr val="1E40AF"/>
              </a:solidFill>
            </a:endParaRPr>
          </a:p>
          <a:p>
            <a:pPr algn="ctr"/>
            <a:r>
              <a:rPr lang="en-US" sz="1100" dirty="0">
                <a:solidFill>
                  <a:schemeClr val="tx1">
                    <a:lumMod val="50000"/>
                    <a:lumOff val="50000"/>
                  </a:schemeClr>
                </a:solidFill>
                <a:latin typeface="Segoe UI Historic" panose="020B0502040204020203" pitchFamily="34" charset="0"/>
                <a:ea typeface="Segoe UI Historic" panose="020B0502040204020203" pitchFamily="34" charset="0"/>
                <a:cs typeface="Segoe UI Historic" panose="020B0502040204020203" pitchFamily="34" charset="0"/>
              </a:rPr>
              <a:t>Where: z = 1.65 (95% service level)</a:t>
            </a:r>
          </a:p>
          <a:p>
            <a:pPr algn="ctr"/>
            <a:r>
              <a:rPr lang="el-GR" sz="1100" dirty="0">
                <a:solidFill>
                  <a:schemeClr val="tx1">
                    <a:lumMod val="50000"/>
                    <a:lumOff val="50000"/>
                  </a:schemeClr>
                </a:solidFill>
                <a:latin typeface="Segoe UI Historic" panose="020B0502040204020203" pitchFamily="34" charset="0"/>
                <a:ea typeface="Segoe UI Historic" panose="020B0502040204020203" pitchFamily="34" charset="0"/>
                <a:cs typeface="Segoe UI Historic" panose="020B0502040204020203" pitchFamily="34" charset="0"/>
              </a:rPr>
              <a:t>σ = </a:t>
            </a:r>
            <a:r>
              <a:rPr lang="en-US" sz="1100" dirty="0">
                <a:solidFill>
                  <a:schemeClr val="tx1">
                    <a:lumMod val="50000"/>
                    <a:lumOff val="50000"/>
                  </a:schemeClr>
                </a:solidFill>
                <a:latin typeface="Segoe UI Historic" panose="020B0502040204020203" pitchFamily="34" charset="0"/>
                <a:ea typeface="Segoe UI Historic" panose="020B0502040204020203" pitchFamily="34" charset="0"/>
                <a:cs typeface="Segoe UI Historic" panose="020B0502040204020203" pitchFamily="34" charset="0"/>
              </a:rPr>
              <a:t>demand std deviation</a:t>
            </a:r>
          </a:p>
          <a:p>
            <a:pPr algn="ctr"/>
            <a:r>
              <a:rPr lang="en-US" sz="1100" dirty="0">
                <a:solidFill>
                  <a:schemeClr val="tx1">
                    <a:lumMod val="50000"/>
                    <a:lumOff val="50000"/>
                  </a:schemeClr>
                </a:solidFill>
                <a:latin typeface="Segoe UI Historic" panose="020B0502040204020203" pitchFamily="34" charset="0"/>
                <a:ea typeface="Segoe UI Historic" panose="020B0502040204020203" pitchFamily="34" charset="0"/>
                <a:cs typeface="Segoe UI Historic" panose="020B0502040204020203" pitchFamily="34" charset="0"/>
              </a:rPr>
              <a:t> P = review period (1 week)</a:t>
            </a:r>
          </a:p>
          <a:p>
            <a:pPr algn="ctr"/>
            <a:r>
              <a:rPr lang="en-US" sz="1100" dirty="0">
                <a:solidFill>
                  <a:schemeClr val="tx1">
                    <a:lumMod val="50000"/>
                    <a:lumOff val="50000"/>
                  </a:schemeClr>
                </a:solidFill>
                <a:latin typeface="Segoe UI Historic" panose="020B0502040204020203" pitchFamily="34" charset="0"/>
                <a:ea typeface="Segoe UI Historic" panose="020B0502040204020203" pitchFamily="34" charset="0"/>
                <a:cs typeface="Segoe UI Historic" panose="020B0502040204020203" pitchFamily="34" charset="0"/>
              </a:rPr>
              <a:t>L = lead time (3 weeks) </a:t>
            </a:r>
          </a:p>
        </p:txBody>
      </p:sp>
    </p:spTree>
    <p:extLst>
      <p:ext uri="{BB962C8B-B14F-4D97-AF65-F5344CB8AC3E}">
        <p14:creationId xmlns:p14="http://schemas.microsoft.com/office/powerpoint/2010/main" val="135394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5BB79D1A-6959-24E3-14F1-590F6FA757FC}"/>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84592418-2EC4-D0AE-BAFB-02BE18A14ED6}"/>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9552E4F4-B1ED-A841-347F-F55B030462C9}"/>
              </a:ext>
            </a:extLst>
          </p:cNvPr>
          <p:cNvSpPr>
            <a:spLocks noGrp="1"/>
          </p:cNvSpPr>
          <p:nvPr>
            <p:ph type="title"/>
          </p:nvPr>
        </p:nvSpPr>
        <p:spPr>
          <a:xfrm>
            <a:off x="302883" y="213011"/>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 Business Scenario: Premium Laptop Stand-cont. </a:t>
            </a:r>
          </a:p>
        </p:txBody>
      </p:sp>
      <p:sp>
        <p:nvSpPr>
          <p:cNvPr id="4" name="TextBox 3">
            <a:extLst>
              <a:ext uri="{FF2B5EF4-FFF2-40B4-BE49-F238E27FC236}">
                <a16:creationId xmlns:a16="http://schemas.microsoft.com/office/drawing/2014/main" id="{B43E8280-BBF8-7D2B-D9FE-2DCF5C68B102}"/>
              </a:ext>
            </a:extLst>
          </p:cNvPr>
          <p:cNvSpPr txBox="1"/>
          <p:nvPr/>
        </p:nvSpPr>
        <p:spPr>
          <a:xfrm>
            <a:off x="423669" y="764284"/>
            <a:ext cx="4269117" cy="307777"/>
          </a:xfrm>
          <a:prstGeom prst="rect">
            <a:avLst/>
          </a:prstGeom>
          <a:solidFill>
            <a:srgbClr val="F8F9FA"/>
          </a:solidFill>
        </p:spPr>
        <p:txBody>
          <a:bodyPr wrap="none" rtlCol="0">
            <a:spAutoFit/>
          </a:bodyPr>
          <a:lstStyle/>
          <a:p>
            <a:pPr algn="ctr"/>
            <a:r>
              <a:rPr lang="en-US" dirty="0">
                <a:solidFill>
                  <a:srgbClr val="1E40AF"/>
                </a:solidFill>
              </a:rPr>
              <a:t>💻 SKU: PLS-001 | Lead Time: 21 days | MOQ: 500</a:t>
            </a:r>
          </a:p>
        </p:txBody>
      </p:sp>
      <p:graphicFrame>
        <p:nvGraphicFramePr>
          <p:cNvPr id="7" name="Table 6">
            <a:extLst>
              <a:ext uri="{FF2B5EF4-FFF2-40B4-BE49-F238E27FC236}">
                <a16:creationId xmlns:a16="http://schemas.microsoft.com/office/drawing/2014/main" id="{E912DCB6-4516-BCBC-3CC3-FAF8FD9DB889}"/>
              </a:ext>
            </a:extLst>
          </p:cNvPr>
          <p:cNvGraphicFramePr>
            <a:graphicFrameLocks noGrp="1"/>
          </p:cNvGraphicFramePr>
          <p:nvPr>
            <p:extLst>
              <p:ext uri="{D42A27DB-BD31-4B8C-83A1-F6EECF244321}">
                <p14:modId xmlns:p14="http://schemas.microsoft.com/office/powerpoint/2010/main" val="1617146765"/>
              </p:ext>
            </p:extLst>
          </p:nvPr>
        </p:nvGraphicFramePr>
        <p:xfrm>
          <a:off x="435872" y="2411562"/>
          <a:ext cx="8407405" cy="1066800"/>
        </p:xfrm>
        <a:graphic>
          <a:graphicData uri="http://schemas.openxmlformats.org/drawingml/2006/table">
            <a:tbl>
              <a:tblPr firstRow="1" bandRow="1">
                <a:tableStyleId>{5C22544A-7EE6-4342-B048-85BDC9FD1C3A}</a:tableStyleId>
              </a:tblPr>
              <a:tblGrid>
                <a:gridCol w="8407405">
                  <a:extLst>
                    <a:ext uri="{9D8B030D-6E8A-4147-A177-3AD203B41FA5}">
                      <a16:colId xmlns:a16="http://schemas.microsoft.com/office/drawing/2014/main" val="1720852869"/>
                    </a:ext>
                  </a:extLst>
                </a:gridCol>
              </a:tblGrid>
              <a:tr h="0">
                <a:tc>
                  <a:txBody>
                    <a:bodyPr/>
                    <a:lstStyle/>
                    <a:p>
                      <a:pPr algn="ctr"/>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 CALCULATION DETAILS</a:t>
                      </a:r>
                    </a:p>
                  </a:txBody>
                  <a:tcPr>
                    <a:lnL w="12700" cap="flat" cmpd="sng" algn="ctr">
                      <a:solidFill>
                        <a:srgbClr val="DBEAFE"/>
                      </a:solidFill>
                      <a:prstDash val="solid"/>
                      <a:round/>
                      <a:headEnd type="none" w="med" len="med"/>
                      <a:tailEnd type="none" w="med" len="med"/>
                    </a:lnL>
                    <a:lnR w="12700" cap="flat" cmpd="sng" algn="ctr">
                      <a:solidFill>
                        <a:srgbClr val="DBEAFE"/>
                      </a:solid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solidFill>
                      <a:srgbClr val="1E40AF"/>
                    </a:solidFill>
                  </a:tcPr>
                </a:tc>
                <a:extLst>
                  <a:ext uri="{0D108BD9-81ED-4DB2-BD59-A6C34878D82A}">
                    <a16:rowId xmlns:a16="http://schemas.microsoft.com/office/drawing/2014/main" val="419900391"/>
                  </a:ext>
                </a:extLst>
              </a:tr>
              <a:tr h="150954">
                <a:tc>
                  <a:txBody>
                    <a:bodyPr/>
                    <a:lstStyle/>
                    <a:p>
                      <a:r>
                        <a:rPr lang="en-US" sz="1100" dirty="0">
                          <a:latin typeface="Consolas" panose="020B0609020204030204" pitchFamily="49" charset="0"/>
                          <a:cs typeface="Consolas" panose="020B0609020204030204" pitchFamily="49" charset="0"/>
                        </a:rPr>
                        <a:t>US Safety Stock = 1.65 × 35 × √4 = 115 units</a:t>
                      </a:r>
                    </a:p>
                    <a:p>
                      <a:r>
                        <a:rPr lang="en-US" sz="1100" dirty="0">
                          <a:latin typeface="Consolas" panose="020B0609020204030204" pitchFamily="49" charset="0"/>
                          <a:cs typeface="Consolas" panose="020B0609020204030204" pitchFamily="49" charset="0"/>
                        </a:rPr>
                        <a:t>Target Level = (180 × 4) + 115 = 835 units</a:t>
                      </a:r>
                    </a:p>
                    <a:p>
                      <a:r>
                        <a:rPr lang="en-US" sz="1100" dirty="0">
                          <a:latin typeface="Consolas" panose="020B0609020204030204" pitchFamily="49" charset="0"/>
                          <a:cs typeface="Consolas" panose="020B0609020204030204" pitchFamily="49" charset="0"/>
                        </a:rPr>
                        <a:t>Current Position = 850 + 500 = 1,350 units</a:t>
                      </a:r>
                    </a:p>
                    <a:p>
                      <a:r>
                        <a:rPr lang="en-US" sz="1100" dirty="0">
                          <a:latin typeface="Consolas" panose="020B0609020204030204" pitchFamily="49" charset="0"/>
                          <a:cs typeface="Consolas" panose="020B0609020204030204" pitchFamily="49" charset="0"/>
                        </a:rPr>
                        <a:t>Days to Reorder = (1,350-835)/25.7 = 20 days</a:t>
                      </a:r>
                    </a:p>
                  </a:txBody>
                  <a:tcPr>
                    <a:lnT w="12700" cap="flat" cmpd="sng" algn="ctr">
                      <a:solidFill>
                        <a:srgbClr val="DBEAFE"/>
                      </a:solidFill>
                      <a:prstDash val="solid"/>
                      <a:round/>
                      <a:headEnd type="none" w="med" len="med"/>
                      <a:tailEnd type="none" w="med" len="med"/>
                    </a:lnT>
                    <a:solidFill>
                      <a:srgbClr val="FEF9FA"/>
                    </a:solidFill>
                  </a:tcPr>
                </a:tc>
                <a:extLst>
                  <a:ext uri="{0D108BD9-81ED-4DB2-BD59-A6C34878D82A}">
                    <a16:rowId xmlns:a16="http://schemas.microsoft.com/office/drawing/2014/main" val="3744542306"/>
                  </a:ext>
                </a:extLst>
              </a:tr>
            </a:tbl>
          </a:graphicData>
        </a:graphic>
      </p:graphicFrame>
      <p:graphicFrame>
        <p:nvGraphicFramePr>
          <p:cNvPr id="6" name="Table 5">
            <a:extLst>
              <a:ext uri="{FF2B5EF4-FFF2-40B4-BE49-F238E27FC236}">
                <a16:creationId xmlns:a16="http://schemas.microsoft.com/office/drawing/2014/main" id="{E60E9761-BBE0-3188-2A2F-C63F5160C766}"/>
              </a:ext>
            </a:extLst>
          </p:cNvPr>
          <p:cNvGraphicFramePr>
            <a:graphicFrameLocks noGrp="1"/>
          </p:cNvGraphicFramePr>
          <p:nvPr>
            <p:extLst>
              <p:ext uri="{D42A27DB-BD31-4B8C-83A1-F6EECF244321}">
                <p14:modId xmlns:p14="http://schemas.microsoft.com/office/powerpoint/2010/main" val="2076550422"/>
              </p:ext>
            </p:extLst>
          </p:nvPr>
        </p:nvGraphicFramePr>
        <p:xfrm>
          <a:off x="435873" y="1140203"/>
          <a:ext cx="8407405" cy="1133850"/>
        </p:xfrm>
        <a:graphic>
          <a:graphicData uri="http://schemas.openxmlformats.org/drawingml/2006/table">
            <a:tbl>
              <a:tblPr firstRow="1" bandRow="1">
                <a:tableStyleId>{5C22544A-7EE6-4342-B048-85BDC9FD1C3A}</a:tableStyleId>
              </a:tblPr>
              <a:tblGrid>
                <a:gridCol w="2690099">
                  <a:extLst>
                    <a:ext uri="{9D8B030D-6E8A-4147-A177-3AD203B41FA5}">
                      <a16:colId xmlns:a16="http://schemas.microsoft.com/office/drawing/2014/main" val="1720852869"/>
                    </a:ext>
                  </a:extLst>
                </a:gridCol>
                <a:gridCol w="2914838">
                  <a:extLst>
                    <a:ext uri="{9D8B030D-6E8A-4147-A177-3AD203B41FA5}">
                      <a16:colId xmlns:a16="http://schemas.microsoft.com/office/drawing/2014/main" val="1768327008"/>
                    </a:ext>
                  </a:extLst>
                </a:gridCol>
                <a:gridCol w="2802468">
                  <a:extLst>
                    <a:ext uri="{9D8B030D-6E8A-4147-A177-3AD203B41FA5}">
                      <a16:colId xmlns:a16="http://schemas.microsoft.com/office/drawing/2014/main" val="946144391"/>
                    </a:ext>
                  </a:extLst>
                </a:gridCol>
              </a:tblGrid>
              <a:tr h="247478">
                <a:tc gridSpan="3">
                  <a:txBody>
                    <a:bodyPr/>
                    <a:lstStyle/>
                    <a:p>
                      <a:pPr algn="ctr"/>
                      <a:r>
                        <a:rPr lang="en-US" sz="1400" dirty="0">
                          <a:latin typeface="Segoe UI Symbol" panose="020B0502040204020203" pitchFamily="34" charset="0"/>
                          <a:ea typeface="Segoe UI Symbol" panose="020B0502040204020203" pitchFamily="34" charset="0"/>
                          <a:cs typeface="Segoe UI Historic" panose="020B0502040204020203" pitchFamily="34" charset="0"/>
                        </a:rPr>
                        <a:t>🎯 RECOMMENDED ACTIONS </a:t>
                      </a:r>
                    </a:p>
                  </a:txBody>
                  <a:tcPr>
                    <a:lnL w="12700">
                      <a:noFill/>
                    </a:lnL>
                    <a:lnR w="12700">
                      <a:noFill/>
                    </a:lnR>
                    <a:lnT w="12700">
                      <a:noFill/>
                    </a:lnT>
                    <a:lnB w="38100">
                      <a:noFill/>
                    </a:lnB>
                    <a:lnTlToBr w="12700" cmpd="sng">
                      <a:noFill/>
                      <a:prstDash val="solid"/>
                    </a:lnTlToBr>
                    <a:lnBlToTr w="12700" cmpd="sng">
                      <a:noFill/>
                      <a:prstDash val="solid"/>
                    </a:lnBlToTr>
                    <a:solidFill>
                      <a:srgbClr val="05966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9900391"/>
                  </a:ext>
                </a:extLst>
              </a:tr>
              <a:tr h="829050">
                <a:tc>
                  <a:txBody>
                    <a:bodyPr/>
                    <a:lstStyle/>
                    <a:p>
                      <a:r>
                        <a:rPr lang="en-US" b="1" dirty="0">
                          <a:latin typeface="Segoe UI Symbol" panose="020B0502040204020203" pitchFamily="34" charset="0"/>
                          <a:ea typeface="Segoe UI Symbol" panose="020B0502040204020203" pitchFamily="34" charset="0"/>
                          <a:cs typeface="Segoe UI Historic" panose="020B0502040204020203" pitchFamily="34" charset="0"/>
                        </a:rPr>
                        <a:t>✅ US: Order 1,000 units</a:t>
                      </a:r>
                    </a:p>
                    <a:p>
                      <a:r>
                        <a:rPr lang="en-US" sz="1100" dirty="0">
                          <a:solidFill>
                            <a:schemeClr val="tx1">
                              <a:lumMod val="50000"/>
                              <a:lumOff val="50000"/>
                            </a:schemeClr>
                          </a:solidFill>
                          <a:latin typeface="Segoe UI Symbol" panose="020B0502040204020203" pitchFamily="34" charset="0"/>
                          <a:ea typeface="Segoe UI Symbol" panose="020B0502040204020203" pitchFamily="34" charset="0"/>
                          <a:cs typeface="Segoe UI Historic" panose="020B0502040204020203" pitchFamily="34" charset="0"/>
                        </a:rPr>
                        <a:t>   • Prevents stockout in 15 days</a:t>
                      </a:r>
                    </a:p>
                    <a:p>
                      <a:r>
                        <a:rPr lang="en-US" sz="1100" dirty="0">
                          <a:solidFill>
                            <a:schemeClr val="tx1">
                              <a:lumMod val="50000"/>
                              <a:lumOff val="50000"/>
                            </a:schemeClr>
                          </a:solidFill>
                          <a:latin typeface="Segoe UI Symbol" panose="020B0502040204020203" pitchFamily="34" charset="0"/>
                          <a:ea typeface="Segoe UI Symbol" panose="020B0502040204020203" pitchFamily="34" charset="0"/>
                          <a:cs typeface="Segoe UI Historic" panose="020B0502040204020203" pitchFamily="34" charset="0"/>
                        </a:rPr>
                        <a:t>   • Order value: $25,00</a:t>
                      </a:r>
                    </a:p>
                  </a:txBody>
                  <a:tcPr>
                    <a:lnL w="12700">
                      <a:noFill/>
                    </a:lnL>
                    <a:lnR w="12700">
                      <a:noFill/>
                    </a:lnR>
                    <a:lnT w="38100">
                      <a:noFill/>
                    </a:lnT>
                    <a:lnB w="12700">
                      <a:noFill/>
                    </a:lnB>
                    <a:lnTlToBr w="12700" cmpd="sng">
                      <a:noFill/>
                      <a:prstDash val="solid"/>
                    </a:lnTlToBr>
                    <a:lnBlToTr w="12700" cmpd="sng">
                      <a:noFill/>
                      <a:prstDash val="solid"/>
                    </a:lnBlToTr>
                    <a:solidFill>
                      <a:srgbClr val="D1FAE5"/>
                    </a:solidFill>
                  </a:tcPr>
                </a:tc>
                <a:tc>
                  <a:txBody>
                    <a:bodyPr/>
                    <a:lstStyle/>
                    <a:p>
                      <a:r>
                        <a:rPr lang="en-US" sz="1100" b="1" dirty="0">
                          <a:latin typeface="Segoe UI Symbol" panose="020B0502040204020203" pitchFamily="34" charset="0"/>
                          <a:ea typeface="Segoe UI Symbol" panose="020B0502040204020203" pitchFamily="34" charset="0"/>
                          <a:cs typeface="Segoe UI Historic" panose="020B0502040204020203" pitchFamily="34" charset="0"/>
                        </a:rPr>
                        <a:t>✅</a:t>
                      </a:r>
                      <a:r>
                        <a:rPr lang="en-US" sz="1400" b="1" dirty="0">
                          <a:latin typeface="Segoe UI Symbol" panose="020B0502040204020203" pitchFamily="34" charset="0"/>
                          <a:ea typeface="Segoe UI Symbol" panose="020B0502040204020203" pitchFamily="34" charset="0"/>
                          <a:cs typeface="Segoe UI Historic" panose="020B0502040204020203" pitchFamily="34" charset="0"/>
                        </a:rPr>
                        <a:t> UK: Transfer 200 units from US</a:t>
                      </a:r>
                    </a:p>
                    <a:p>
                      <a:pPr marR="0" algn="l" rtl="0">
                        <a:lnSpc>
                          <a:spcPct val="100000"/>
                        </a:lnSpc>
                        <a:spcBef>
                          <a:spcPts val="0"/>
                        </a:spcBef>
                        <a:spcAft>
                          <a:spcPts val="0"/>
                        </a:spcAft>
                        <a:buClr>
                          <a:srgbClr val="000000"/>
                        </a:buClr>
                        <a:buFont typeface="Arial"/>
                      </a:pPr>
                      <a:r>
                        <a:rPr lang="en-US" sz="1100" b="0" i="0" u="none" strike="noStrike" cap="none" dirty="0">
                          <a:solidFill>
                            <a:schemeClr val="tx1">
                              <a:lumMod val="50000"/>
                              <a:lumOff val="50000"/>
                            </a:schemeClr>
                          </a:solidFill>
                          <a:latin typeface="Segoe UI Symbol" panose="020B0502040204020203" pitchFamily="34" charset="0"/>
                          <a:ea typeface="Segoe UI Symbol" panose="020B0502040204020203" pitchFamily="34" charset="0"/>
                          <a:cs typeface="Segoe UI Historic" panose="020B0502040204020203" pitchFamily="34" charset="0"/>
                        </a:rPr>
                        <a:t>   • Immediate availability</a:t>
                      </a:r>
                    </a:p>
                    <a:p>
                      <a:pPr marR="0" algn="l" rtl="0">
                        <a:lnSpc>
                          <a:spcPct val="100000"/>
                        </a:lnSpc>
                        <a:spcBef>
                          <a:spcPts val="0"/>
                        </a:spcBef>
                        <a:spcAft>
                          <a:spcPts val="0"/>
                        </a:spcAft>
                        <a:buClr>
                          <a:srgbClr val="000000"/>
                        </a:buClr>
                        <a:buFont typeface="Arial"/>
                      </a:pPr>
                      <a:r>
                        <a:rPr lang="en-US" sz="1100" b="0" i="0" u="none" strike="noStrike" cap="none" dirty="0">
                          <a:solidFill>
                            <a:schemeClr val="tx1">
                              <a:lumMod val="50000"/>
                              <a:lumOff val="50000"/>
                            </a:schemeClr>
                          </a:solidFill>
                          <a:latin typeface="Segoe UI Symbol" panose="020B0502040204020203" pitchFamily="34" charset="0"/>
                          <a:ea typeface="Segoe UI Symbol" panose="020B0502040204020203" pitchFamily="34" charset="0"/>
                          <a:cs typeface="Segoe UI Historic" panose="020B0502040204020203" pitchFamily="34" charset="0"/>
                        </a:rPr>
                        <a:t>   • Utilizes US excess capacity</a:t>
                      </a:r>
                    </a:p>
                    <a:p>
                      <a:endParaRPr lang="en-US" sz="1100" b="0" i="0" u="none" strike="noStrike" cap="none" dirty="0">
                        <a:solidFill>
                          <a:schemeClr val="tx1">
                            <a:lumMod val="50000"/>
                            <a:lumOff val="50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txBody>
                  <a:tcPr>
                    <a:lnL w="12700">
                      <a:noFill/>
                    </a:lnL>
                    <a:lnR w="12700">
                      <a:noFill/>
                    </a:lnR>
                    <a:lnT w="38100">
                      <a:noFill/>
                    </a:lnT>
                    <a:lnB w="12700">
                      <a:noFill/>
                    </a:lnB>
                    <a:lnTlToBr w="12700" cmpd="sng">
                      <a:noFill/>
                      <a:prstDash val="solid"/>
                    </a:lnTlToBr>
                    <a:lnBlToTr w="12700" cmpd="sng">
                      <a:noFill/>
                      <a:prstDash val="solid"/>
                    </a:lnBlToTr>
                    <a:solidFill>
                      <a:srgbClr val="D1FAE5"/>
                    </a:solidFill>
                  </a:tcPr>
                </a:tc>
                <a:tc>
                  <a:txBody>
                    <a:bodyPr/>
                    <a:lstStyle/>
                    <a:p>
                      <a:r>
                        <a:rPr lang="en-US" sz="1400" b="1" dirty="0">
                          <a:latin typeface="Segoe UI Symbol" panose="020B0502040204020203" pitchFamily="34" charset="0"/>
                          <a:ea typeface="Segoe UI Symbol" panose="020B0502040204020203" pitchFamily="34" charset="0"/>
                          <a:cs typeface="Segoe UI Historic" panose="020B0502040204020203" pitchFamily="34" charset="0"/>
                        </a:rPr>
                        <a:t>✅ DE: No action required</a:t>
                      </a:r>
                    </a:p>
                    <a:p>
                      <a:r>
                        <a:rPr lang="en-US" sz="1100" dirty="0">
                          <a:latin typeface="Segoe UI Symbol" panose="020B0502040204020203" pitchFamily="34" charset="0"/>
                          <a:ea typeface="Segoe UI Symbol" panose="020B0502040204020203" pitchFamily="34" charset="0"/>
                          <a:cs typeface="Segoe UI Historic" panose="020B0502040204020203" pitchFamily="34" charset="0"/>
                        </a:rPr>
                        <a:t>   </a:t>
                      </a:r>
                      <a:r>
                        <a:rPr lang="en-US" sz="1100" b="0" i="0" u="none" strike="noStrike" cap="none" dirty="0">
                          <a:solidFill>
                            <a:schemeClr val="tx1">
                              <a:lumMod val="50000"/>
                              <a:lumOff val="50000"/>
                            </a:schemeClr>
                          </a:solidFill>
                          <a:latin typeface="Segoe UI Symbol" panose="020B0502040204020203" pitchFamily="34" charset="0"/>
                          <a:ea typeface="Segoe UI Symbol" panose="020B0502040204020203" pitchFamily="34" charset="0"/>
                          <a:cs typeface="Segoe UI Historic" panose="020B0502040204020203" pitchFamily="34" charset="0"/>
                        </a:rPr>
                        <a:t>• Coverage sufficient after UK transfer</a:t>
                      </a:r>
                    </a:p>
                  </a:txBody>
                  <a:tcPr>
                    <a:lnL w="12700">
                      <a:noFill/>
                    </a:lnL>
                    <a:lnR w="12700">
                      <a:noFill/>
                    </a:lnR>
                    <a:lnT w="38100">
                      <a:noFill/>
                    </a:lnT>
                    <a:lnB w="12700">
                      <a:noFill/>
                    </a:lnB>
                    <a:lnTlToBr w="12700" cmpd="sng">
                      <a:noFill/>
                      <a:prstDash val="solid"/>
                    </a:lnTlToBr>
                    <a:lnBlToTr w="12700" cmpd="sng">
                      <a:noFill/>
                      <a:prstDash val="solid"/>
                    </a:lnBlToTr>
                    <a:solidFill>
                      <a:srgbClr val="D1FAE5"/>
                    </a:solidFill>
                  </a:tcPr>
                </a:tc>
                <a:extLst>
                  <a:ext uri="{0D108BD9-81ED-4DB2-BD59-A6C34878D82A}">
                    <a16:rowId xmlns:a16="http://schemas.microsoft.com/office/drawing/2014/main" val="3744542306"/>
                  </a:ext>
                </a:extLst>
              </a:tr>
            </a:tbl>
          </a:graphicData>
        </a:graphic>
      </p:graphicFrame>
      <p:sp>
        <p:nvSpPr>
          <p:cNvPr id="11" name="Rectangle 10">
            <a:extLst>
              <a:ext uri="{FF2B5EF4-FFF2-40B4-BE49-F238E27FC236}">
                <a16:creationId xmlns:a16="http://schemas.microsoft.com/office/drawing/2014/main" id="{2A29F830-CE0E-AA59-0CF7-163A04C7361C}"/>
              </a:ext>
            </a:extLst>
          </p:cNvPr>
          <p:cNvSpPr/>
          <p:nvPr/>
        </p:nvSpPr>
        <p:spPr bwMode="auto">
          <a:xfrm>
            <a:off x="416077" y="3613554"/>
            <a:ext cx="8407406" cy="923657"/>
          </a:xfrm>
          <a:prstGeom prst="rect">
            <a:avLst/>
          </a:prstGeom>
          <a:solidFill>
            <a:srgbClr val="1E4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 Prevented Revenue Loss: </a:t>
            </a:r>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$45,000</a:t>
            </a:r>
          </a:p>
          <a:p>
            <a:pPr algn="ct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 Working Capital Saved: </a:t>
            </a:r>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$20,000</a:t>
            </a:r>
          </a:p>
          <a:p>
            <a:pPr algn="ct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 Weekly Time Saved: </a:t>
            </a:r>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2 hours</a:t>
            </a:r>
          </a:p>
          <a:p>
            <a:pPr algn="ct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 ROI: </a:t>
            </a:r>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180% immediate return</a:t>
            </a:r>
          </a:p>
        </p:txBody>
      </p:sp>
    </p:spTree>
    <p:extLst>
      <p:ext uri="{BB962C8B-B14F-4D97-AF65-F5344CB8AC3E}">
        <p14:creationId xmlns:p14="http://schemas.microsoft.com/office/powerpoint/2010/main" val="174832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12BE2FF1-07AC-4153-5913-1B24F2122566}"/>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89270AEF-F7F2-DB6F-DCDA-D1FD64301020}"/>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1D1A10AB-9A73-0F41-5F15-0303B32B5449}"/>
              </a:ext>
            </a:extLst>
          </p:cNvPr>
          <p:cNvSpPr>
            <a:spLocks noGrp="1"/>
          </p:cNvSpPr>
          <p:nvPr>
            <p:ph type="title"/>
          </p:nvPr>
        </p:nvSpPr>
        <p:spPr>
          <a:xfrm>
            <a:off x="311700" y="235938"/>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Data Model Architecture</a:t>
            </a:r>
          </a:p>
        </p:txBody>
      </p:sp>
      <p:sp>
        <p:nvSpPr>
          <p:cNvPr id="4" name="TextBox 3">
            <a:extLst>
              <a:ext uri="{FF2B5EF4-FFF2-40B4-BE49-F238E27FC236}">
                <a16:creationId xmlns:a16="http://schemas.microsoft.com/office/drawing/2014/main" id="{F082D195-2273-4D2D-24BA-0C494683F678}"/>
              </a:ext>
            </a:extLst>
          </p:cNvPr>
          <p:cNvSpPr txBox="1"/>
          <p:nvPr/>
        </p:nvSpPr>
        <p:spPr>
          <a:xfrm>
            <a:off x="3338002" y="779408"/>
            <a:ext cx="2154757" cy="307777"/>
          </a:xfrm>
          <a:prstGeom prst="rect">
            <a:avLst/>
          </a:prstGeom>
          <a:solidFill>
            <a:srgbClr val="F8F9FA"/>
          </a:solidFill>
        </p:spPr>
        <p:txBody>
          <a:bodyPr wrap="none" rtlCol="0">
            <a:spAutoFit/>
          </a:bodyPr>
          <a:lstStyle/>
          <a:p>
            <a:pPr algn="ctr"/>
            <a:r>
              <a:rPr lang="en-US" dirty="0">
                <a:solidFill>
                  <a:srgbClr val="1E40AF"/>
                </a:solidFill>
              </a:rPr>
              <a:t>Data Model Architecture </a:t>
            </a:r>
          </a:p>
        </p:txBody>
      </p:sp>
      <p:pic>
        <p:nvPicPr>
          <p:cNvPr id="5" name="Picture 4">
            <a:extLst>
              <a:ext uri="{FF2B5EF4-FFF2-40B4-BE49-F238E27FC236}">
                <a16:creationId xmlns:a16="http://schemas.microsoft.com/office/drawing/2014/main" id="{B2200342-9B82-289F-5480-9376C4386B0E}"/>
              </a:ext>
            </a:extLst>
          </p:cNvPr>
          <p:cNvPicPr>
            <a:picLocks noChangeAspect="1"/>
          </p:cNvPicPr>
          <p:nvPr/>
        </p:nvPicPr>
        <p:blipFill>
          <a:blip r:embed="rId3"/>
          <a:stretch>
            <a:fillRect/>
          </a:stretch>
        </p:blipFill>
        <p:spPr>
          <a:xfrm>
            <a:off x="620275" y="1087185"/>
            <a:ext cx="7772400" cy="3068478"/>
          </a:xfrm>
          <a:prstGeom prst="rect">
            <a:avLst/>
          </a:prstGeom>
          <a:effectLst>
            <a:outerShdw blurRad="50800" dist="38100" dir="5400000" algn="t" rotWithShape="0">
              <a:prstClr val="black">
                <a:alpha val="40000"/>
              </a:prstClr>
            </a:outerShdw>
          </a:effectLst>
        </p:spPr>
      </p:pic>
      <p:sp>
        <p:nvSpPr>
          <p:cNvPr id="8" name="Rounded Rectangle 7">
            <a:extLst>
              <a:ext uri="{FF2B5EF4-FFF2-40B4-BE49-F238E27FC236}">
                <a16:creationId xmlns:a16="http://schemas.microsoft.com/office/drawing/2014/main" id="{540CE72A-D1DB-8E7C-BCD9-F5A4757AE44C}"/>
              </a:ext>
            </a:extLst>
          </p:cNvPr>
          <p:cNvSpPr/>
          <p:nvPr/>
        </p:nvSpPr>
        <p:spPr>
          <a:xfrm>
            <a:off x="1453116" y="4316819"/>
            <a:ext cx="6280298" cy="524539"/>
          </a:xfrm>
          <a:prstGeom prst="round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 Data Flow: Real-time inventory → ML forecasts → Smart recommendations</a:t>
            </a:r>
          </a:p>
        </p:txBody>
      </p:sp>
    </p:spTree>
    <p:extLst>
      <p:ext uri="{BB962C8B-B14F-4D97-AF65-F5344CB8AC3E}">
        <p14:creationId xmlns:p14="http://schemas.microsoft.com/office/powerpoint/2010/main" val="78333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459074B8-63B0-781F-7C5C-890C7898C4EC}"/>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D4C59D92-4EB4-E5F3-CC34-8C665B87AAD8}"/>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05B05010-A1B2-B43F-8D38-5582333543E0}"/>
              </a:ext>
            </a:extLst>
          </p:cNvPr>
          <p:cNvSpPr>
            <a:spLocks noGrp="1"/>
          </p:cNvSpPr>
          <p:nvPr>
            <p:ph type="title"/>
          </p:nvPr>
        </p:nvSpPr>
        <p:spPr>
          <a:xfrm>
            <a:off x="311700" y="255655"/>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Implementation Approach &amp; Timeline</a:t>
            </a:r>
          </a:p>
        </p:txBody>
      </p:sp>
      <p:sp>
        <p:nvSpPr>
          <p:cNvPr id="6" name="TextBox 5">
            <a:extLst>
              <a:ext uri="{FF2B5EF4-FFF2-40B4-BE49-F238E27FC236}">
                <a16:creationId xmlns:a16="http://schemas.microsoft.com/office/drawing/2014/main" id="{B3EDE115-E96F-8C39-39F8-DE5C601A8947}"/>
              </a:ext>
            </a:extLst>
          </p:cNvPr>
          <p:cNvSpPr txBox="1"/>
          <p:nvPr/>
        </p:nvSpPr>
        <p:spPr>
          <a:xfrm>
            <a:off x="2303720" y="808638"/>
            <a:ext cx="4919330" cy="954107"/>
          </a:xfrm>
          <a:prstGeom prst="rect">
            <a:avLst/>
          </a:prstGeom>
          <a:noFill/>
        </p:spPr>
        <p:txBody>
          <a:bodyPr wrap="square">
            <a:sp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     Week 1-4                  Week 5-8                Week 9-12</a:t>
            </a:r>
          </a:p>
          <a:p>
            <a:r>
              <a:rPr lang="en-US" dirty="0">
                <a:latin typeface="Segoe UI Historic" panose="020B0502040204020203" pitchFamily="34" charset="0"/>
                <a:ea typeface="Segoe UI Historic" panose="020B0502040204020203" pitchFamily="34" charset="0"/>
                <a:cs typeface="Segoe UI Historic" panose="020B0502040204020203" pitchFamily="34" charset="0"/>
              </a:rPr>
              <a:t>FOUNDATION   →    INTELLIGENCE  →   OPTIMIZATION</a:t>
            </a:r>
          </a:p>
          <a:p>
            <a:r>
              <a:rPr lang="en-US" dirty="0">
                <a:latin typeface="Segoe UI Historic" panose="020B0502040204020203" pitchFamily="34" charset="0"/>
                <a:ea typeface="Segoe UI Historic" panose="020B0502040204020203" pitchFamily="34" charset="0"/>
                <a:cs typeface="Segoe UI Historic" panose="020B0502040204020203" pitchFamily="34" charset="0"/>
              </a:rPr>
              <a:t>━━━━━━━━━━━━━━━━━━━━━━━━━━</a:t>
            </a:r>
          </a:p>
        </p:txBody>
      </p:sp>
      <p:graphicFrame>
        <p:nvGraphicFramePr>
          <p:cNvPr id="7" name="Table 6">
            <a:extLst>
              <a:ext uri="{FF2B5EF4-FFF2-40B4-BE49-F238E27FC236}">
                <a16:creationId xmlns:a16="http://schemas.microsoft.com/office/drawing/2014/main" id="{F21E3980-286C-E459-6E2B-86DEE6C44942}"/>
              </a:ext>
            </a:extLst>
          </p:cNvPr>
          <p:cNvGraphicFramePr>
            <a:graphicFrameLocks noGrp="1"/>
          </p:cNvGraphicFramePr>
          <p:nvPr>
            <p:extLst>
              <p:ext uri="{D42A27DB-BD31-4B8C-83A1-F6EECF244321}">
                <p14:modId xmlns:p14="http://schemas.microsoft.com/office/powerpoint/2010/main" val="801947591"/>
              </p:ext>
            </p:extLst>
          </p:nvPr>
        </p:nvGraphicFramePr>
        <p:xfrm>
          <a:off x="1715385" y="1762745"/>
          <a:ext cx="6096000" cy="2606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8928569"/>
                    </a:ext>
                  </a:extLst>
                </a:gridCol>
                <a:gridCol w="2065080">
                  <a:extLst>
                    <a:ext uri="{9D8B030D-6E8A-4147-A177-3AD203B41FA5}">
                      <a16:colId xmlns:a16="http://schemas.microsoft.com/office/drawing/2014/main" val="142099447"/>
                    </a:ext>
                  </a:extLst>
                </a:gridCol>
                <a:gridCol w="1998920">
                  <a:extLst>
                    <a:ext uri="{9D8B030D-6E8A-4147-A177-3AD203B41FA5}">
                      <a16:colId xmlns:a16="http://schemas.microsoft.com/office/drawing/2014/main" val="520767911"/>
                    </a:ext>
                  </a:extLst>
                </a:gridCol>
              </a:tblGrid>
              <a:tr h="291605">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 FOUNDATION</a:t>
                      </a:r>
                    </a:p>
                  </a:txBody>
                  <a:tcPr>
                    <a:lnL w="12700">
                      <a:noFill/>
                    </a:lnL>
                    <a:lnR w="12700">
                      <a:noFill/>
                    </a:lnR>
                    <a:lnT w="12700">
                      <a:noFill/>
                    </a:lnT>
                    <a:lnB w="38100">
                      <a:noFill/>
                    </a:lnB>
                    <a:lnTlToBr w="12700" cmpd="sng">
                      <a:noFill/>
                      <a:prstDash val="solid"/>
                    </a:lnTlToBr>
                    <a:lnBlToTr w="12700" cmpd="sng">
                      <a:noFill/>
                      <a:prstDash val="solid"/>
                    </a:lnBlToTr>
                    <a:solidFill>
                      <a:srgbClr val="3B82F6"/>
                    </a:solidFill>
                  </a:tcPr>
                </a:tc>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 INTELLIGENCE</a:t>
                      </a:r>
                    </a:p>
                  </a:txBody>
                  <a:tcPr>
                    <a:lnL w="12700">
                      <a:noFill/>
                    </a:lnL>
                    <a:lnR w="12700">
                      <a:noFill/>
                    </a:lnR>
                    <a:lnT w="12700">
                      <a:noFill/>
                    </a:lnT>
                    <a:lnB w="38100">
                      <a:noFill/>
                    </a:lnB>
                    <a:lnTlToBr w="12700" cmpd="sng">
                      <a:noFill/>
                      <a:prstDash val="solid"/>
                    </a:lnTlToBr>
                    <a:lnBlToTr w="12700" cmpd="sng">
                      <a:noFill/>
                      <a:prstDash val="solid"/>
                    </a:lnBlToTr>
                    <a:solidFill>
                      <a:srgbClr val="10B981"/>
                    </a:solidFill>
                  </a:tcPr>
                </a:tc>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 OPTIMIZATION</a:t>
                      </a:r>
                    </a:p>
                  </a:txBody>
                  <a:tcPr>
                    <a:lnL w="12700">
                      <a:noFill/>
                    </a:lnL>
                    <a:lnR w="12700">
                      <a:noFill/>
                    </a:lnR>
                    <a:lnT w="12700">
                      <a:noFill/>
                    </a:lnT>
                    <a:lnB w="38100">
                      <a:noFill/>
                    </a:lnB>
                    <a:lnTlToBr w="12700" cmpd="sng">
                      <a:noFill/>
                      <a:prstDash val="solid"/>
                    </a:lnTlToBr>
                    <a:lnBlToTr w="12700" cmpd="sng">
                      <a:noFill/>
                      <a:prstDash val="solid"/>
                    </a:lnBlToTr>
                    <a:solidFill>
                      <a:srgbClr val="8B5CF6"/>
                    </a:solidFill>
                  </a:tcPr>
                </a:tc>
                <a:extLst>
                  <a:ext uri="{0D108BD9-81ED-4DB2-BD59-A6C34878D82A}">
                    <a16:rowId xmlns:a16="http://schemas.microsoft.com/office/drawing/2014/main" val="2233362334"/>
                  </a:ext>
                </a:extLst>
              </a:tr>
              <a:tr h="0">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Activities:</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Deploy calculation engine</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Connect data sources</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Basic dashboard launch</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Train core users</a:t>
                      </a: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Deliverables: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Automated calculations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Real-time inventory view</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Manual override capability</a:t>
                      </a: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Outcome:</a:t>
                      </a:r>
                    </a:p>
                    <a:p>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 3 hours/week saved</a:t>
                      </a:r>
                    </a:p>
                  </a:txBody>
                  <a:tcPr>
                    <a:lnL w="12700">
                      <a:noFill/>
                    </a:lnL>
                    <a:lnR w="12700">
                      <a:noFill/>
                    </a:lnR>
                    <a:lnT w="38100">
                      <a:noFill/>
                    </a:lnT>
                    <a:lnB w="12700">
                      <a:noFill/>
                    </a:lnB>
                    <a:lnTlToBr w="12700" cmpd="sng">
                      <a:noFill/>
                      <a:prstDash val="solid"/>
                    </a:lnTlToBr>
                    <a:lnBlToTr w="12700" cmpd="sng">
                      <a:noFill/>
                      <a:prstDash val="solid"/>
                    </a:lnBlToTr>
                    <a:solidFill>
                      <a:srgbClr val="F8F9FA"/>
                    </a:solidFill>
                  </a:tcPr>
                </a:tc>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Activities:</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Activate ML forecasting</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Enable exception detection</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Multi-location optimization</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Expand user base</a:t>
                      </a: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Deliverables: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AI-powered predictions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Proactive alerts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Network visibility</a:t>
                      </a: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Outcome:</a:t>
                      </a:r>
                    </a:p>
                    <a:p>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 50% stockout reduction</a:t>
                      </a:r>
                    </a:p>
                  </a:txBody>
                  <a:tcPr>
                    <a:lnL w="12700">
                      <a:noFill/>
                    </a:lnL>
                    <a:lnR w="12700">
                      <a:noFill/>
                    </a:lnR>
                    <a:lnT w="38100">
                      <a:noFill/>
                    </a:lnT>
                    <a:lnB w="12700">
                      <a:noFill/>
                    </a:lnB>
                    <a:lnTlToBr w="12700" cmpd="sng">
                      <a:noFill/>
                      <a:prstDash val="solid"/>
                    </a:lnTlToBr>
                    <a:lnBlToTr w="12700" cmpd="sng">
                      <a:noFill/>
                      <a:prstDash val="solid"/>
                    </a:lnBlToTr>
                    <a:solidFill>
                      <a:srgbClr val="F8F9FA"/>
                    </a:solidFill>
                  </a:tcPr>
                </a:tc>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Activities:</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Launch AI assistant</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Advanced analytics</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Mobile deployment</a:t>
                      </a:r>
                    </a:p>
                    <a:p>
                      <a:pPr marL="171450" indent="-171450">
                        <a:buFont typeface="Arial" panose="020B0604020202020204" pitchFamily="34" charset="0"/>
                        <a:buChar char="•"/>
                      </a:pP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Full rollout</a:t>
                      </a: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Deliverables: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Natural language interface</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Transfer recommendations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Complete automation</a:t>
                      </a: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Outcome:</a:t>
                      </a:r>
                    </a:p>
                    <a:p>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 Full ROI realization</a:t>
                      </a:r>
                    </a:p>
                  </a:txBody>
                  <a:tcPr>
                    <a:lnL w="12700">
                      <a:noFill/>
                    </a:lnL>
                    <a:lnR w="12700">
                      <a:noFill/>
                    </a:lnR>
                    <a:lnT w="38100">
                      <a:noFill/>
                    </a:lnT>
                    <a:lnB w="12700">
                      <a:noFill/>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950583"/>
                  </a:ext>
                </a:extLst>
              </a:tr>
            </a:tbl>
          </a:graphicData>
        </a:graphic>
      </p:graphicFrame>
    </p:spTree>
    <p:extLst>
      <p:ext uri="{BB962C8B-B14F-4D97-AF65-F5344CB8AC3E}">
        <p14:creationId xmlns:p14="http://schemas.microsoft.com/office/powerpoint/2010/main" val="425780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30100FDA-BA33-E851-10B5-EFEB02C40775}"/>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D497DD02-ABD3-4B63-9E8B-EBC357BE7A0E}"/>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259D6070-706E-F7E7-C42B-2C710C1DE57C}"/>
              </a:ext>
            </a:extLst>
          </p:cNvPr>
          <p:cNvSpPr>
            <a:spLocks noGrp="1"/>
          </p:cNvSpPr>
          <p:nvPr>
            <p:ph type="title"/>
          </p:nvPr>
        </p:nvSpPr>
        <p:spPr>
          <a:xfrm>
            <a:off x="311700" y="235938"/>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Implementation Approach &amp; Timeline-cont.</a:t>
            </a:r>
          </a:p>
        </p:txBody>
      </p:sp>
      <p:sp>
        <p:nvSpPr>
          <p:cNvPr id="2" name="TextBox 1">
            <a:extLst>
              <a:ext uri="{FF2B5EF4-FFF2-40B4-BE49-F238E27FC236}">
                <a16:creationId xmlns:a16="http://schemas.microsoft.com/office/drawing/2014/main" id="{D0B37A0D-A108-E266-098D-A86BD71E151C}"/>
              </a:ext>
            </a:extLst>
          </p:cNvPr>
          <p:cNvSpPr txBox="1"/>
          <p:nvPr/>
        </p:nvSpPr>
        <p:spPr bwMode="auto">
          <a:xfrm>
            <a:off x="3505041" y="964746"/>
            <a:ext cx="2133918" cy="369332"/>
          </a:xfrm>
          <a:prstGeom prst="rect">
            <a:avLst/>
          </a:prstGeom>
          <a:noFill/>
        </p:spPr>
        <p:txBody>
          <a:bodyPr wrap="none" rtlCol="0">
            <a:spAutoFit/>
          </a:bodyPr>
          <a:lstStyle/>
          <a:p>
            <a:r>
              <a:rPr lang="en-US" sz="1800" dirty="0">
                <a:solidFill>
                  <a:srgbClr val="1E40AF"/>
                </a:solidFill>
                <a:latin typeface="Segoe UI Historic" panose="020B0502040204020203" pitchFamily="34" charset="0"/>
                <a:ea typeface="Segoe UI Historic" panose="020B0502040204020203" pitchFamily="34" charset="0"/>
                <a:cs typeface="Segoe UI Historic" panose="020B0502040204020203" pitchFamily="34" charset="0"/>
              </a:rPr>
              <a:t> 📊 Success Metrics</a:t>
            </a:r>
          </a:p>
        </p:txBody>
      </p:sp>
      <p:graphicFrame>
        <p:nvGraphicFramePr>
          <p:cNvPr id="5" name="Table 4">
            <a:extLst>
              <a:ext uri="{FF2B5EF4-FFF2-40B4-BE49-F238E27FC236}">
                <a16:creationId xmlns:a16="http://schemas.microsoft.com/office/drawing/2014/main" id="{F6C97F54-4C84-2896-EB8E-2CF1B3A39D01}"/>
              </a:ext>
            </a:extLst>
          </p:cNvPr>
          <p:cNvGraphicFramePr>
            <a:graphicFrameLocks noGrp="1"/>
          </p:cNvGraphicFramePr>
          <p:nvPr>
            <p:extLst>
              <p:ext uri="{D42A27DB-BD31-4B8C-83A1-F6EECF244321}">
                <p14:modId xmlns:p14="http://schemas.microsoft.com/office/powerpoint/2010/main" val="875733455"/>
              </p:ext>
            </p:extLst>
          </p:nvPr>
        </p:nvGraphicFramePr>
        <p:xfrm>
          <a:off x="1576648" y="1372062"/>
          <a:ext cx="6096000" cy="17881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74761471"/>
                    </a:ext>
                  </a:extLst>
                </a:gridCol>
                <a:gridCol w="1524000">
                  <a:extLst>
                    <a:ext uri="{9D8B030D-6E8A-4147-A177-3AD203B41FA5}">
                      <a16:colId xmlns:a16="http://schemas.microsoft.com/office/drawing/2014/main" val="3398934581"/>
                    </a:ext>
                  </a:extLst>
                </a:gridCol>
                <a:gridCol w="1524000">
                  <a:extLst>
                    <a:ext uri="{9D8B030D-6E8A-4147-A177-3AD203B41FA5}">
                      <a16:colId xmlns:a16="http://schemas.microsoft.com/office/drawing/2014/main" val="1045913139"/>
                    </a:ext>
                  </a:extLst>
                </a:gridCol>
                <a:gridCol w="1524000">
                  <a:extLst>
                    <a:ext uri="{9D8B030D-6E8A-4147-A177-3AD203B41FA5}">
                      <a16:colId xmlns:a16="http://schemas.microsoft.com/office/drawing/2014/main" val="353419038"/>
                    </a:ext>
                  </a:extLst>
                </a:gridCol>
              </a:tblGrid>
              <a:tr h="293703">
                <a:tc>
                  <a:txBody>
                    <a:bodyPr/>
                    <a:lstStyle/>
                    <a:p>
                      <a:pPr algn="l"/>
                      <a:r>
                        <a:rPr lang="en-US" dirty="0">
                          <a:latin typeface="Segoe UI Historic" panose="020B0502040204020203" pitchFamily="34" charset="0"/>
                          <a:ea typeface="Segoe UI Historic" panose="020B0502040204020203" pitchFamily="34" charset="0"/>
                          <a:cs typeface="Segoe UI Historic" panose="020B0502040204020203" pitchFamily="34" charset="0"/>
                        </a:rPr>
                        <a:t>Metric</a:t>
                      </a:r>
                    </a:p>
                  </a:txBody>
                  <a:tcPr>
                    <a:lnR w="12700" cap="flat" cmpd="sng" algn="ctr">
                      <a:noFill/>
                      <a:prstDash val="solid"/>
                      <a:round/>
                      <a:headEnd type="none" w="med" len="med"/>
                      <a:tailEnd type="none" w="med" len="med"/>
                    </a:lnR>
                    <a:lnB w="12700" cap="flat" cmpd="sng" algn="ctr">
                      <a:solidFill>
                        <a:srgbClr val="DBEAFE"/>
                      </a:solidFill>
                      <a:prstDash val="solid"/>
                      <a:round/>
                      <a:headEnd type="none" w="med" len="med"/>
                      <a:tailEnd type="none" w="med" len="med"/>
                    </a:lnB>
                    <a:solidFill>
                      <a:srgbClr val="1E40AF"/>
                    </a:solidFill>
                  </a:tcPr>
                </a:tc>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Current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rgbClr val="DBEAFE"/>
                      </a:solidFill>
                      <a:prstDash val="solid"/>
                      <a:round/>
                      <a:headEnd type="none" w="med" len="med"/>
                      <a:tailEnd type="none" w="med" len="med"/>
                    </a:lnB>
                    <a:solidFill>
                      <a:srgbClr val="1E40AF"/>
                    </a:solidFill>
                  </a:tcPr>
                </a:tc>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Phase 2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rgbClr val="DBEAFE"/>
                      </a:solidFill>
                      <a:prstDash val="solid"/>
                      <a:round/>
                      <a:headEnd type="none" w="med" len="med"/>
                      <a:tailEnd type="none" w="med" len="med"/>
                    </a:lnB>
                    <a:solidFill>
                      <a:srgbClr val="1E40AF"/>
                    </a:solidFill>
                  </a:tcPr>
                </a:tc>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Phase 3 </a:t>
                      </a:r>
                    </a:p>
                  </a:txBody>
                  <a:tcPr>
                    <a:lnL w="12700" cap="flat" cmpd="sng" algn="ctr">
                      <a:noFill/>
                      <a:prstDash val="solid"/>
                      <a:round/>
                      <a:headEnd type="none" w="med" len="med"/>
                      <a:tailEnd type="none" w="med" len="med"/>
                    </a:lnL>
                    <a:lnB w="12700" cap="flat" cmpd="sng" algn="ctr">
                      <a:solidFill>
                        <a:srgbClr val="DBEAFE"/>
                      </a:solidFill>
                      <a:prstDash val="solid"/>
                      <a:round/>
                      <a:headEnd type="none" w="med" len="med"/>
                      <a:tailEnd type="none" w="med" len="med"/>
                    </a:lnB>
                    <a:solidFill>
                      <a:srgbClr val="1E40AF"/>
                    </a:solidFill>
                  </a:tcPr>
                </a:tc>
                <a:extLst>
                  <a:ext uri="{0D108BD9-81ED-4DB2-BD59-A6C34878D82A}">
                    <a16:rowId xmlns:a16="http://schemas.microsoft.com/office/drawing/2014/main" val="3192683775"/>
                  </a:ext>
                </a:extLst>
              </a:tr>
              <a:tr h="370840">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Planning</a:t>
                      </a:r>
                    </a:p>
                  </a:txBody>
                  <a:tcPr>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4 </a:t>
                      </a:r>
                      <a:r>
                        <a:rPr lang="en-US" sz="1100" dirty="0" err="1">
                          <a:latin typeface="Segoe UI Historic" panose="020B0502040204020203" pitchFamily="34" charset="0"/>
                          <a:ea typeface="Segoe UI Historic" panose="020B0502040204020203" pitchFamily="34" charset="0"/>
                          <a:cs typeface="Segoe UI Historic" panose="020B0502040204020203" pitchFamily="34" charset="0"/>
                        </a:rPr>
                        <a:t>hrs</a:t>
                      </a: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a:t>
                      </a:r>
                      <a:r>
                        <a:rPr lang="en-US" sz="1100" dirty="0" err="1">
                          <a:latin typeface="Segoe UI Historic" panose="020B0502040204020203" pitchFamily="34" charset="0"/>
                          <a:ea typeface="Segoe UI Historic" panose="020B0502040204020203" pitchFamily="34" charset="0"/>
                          <a:cs typeface="Segoe UI Historic" panose="020B0502040204020203" pitchFamily="34" charset="0"/>
                        </a:rPr>
                        <a:t>wk</a:t>
                      </a: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2 </a:t>
                      </a:r>
                      <a:r>
                        <a:rPr lang="en-US" sz="1100" dirty="0" err="1">
                          <a:latin typeface="Segoe UI Historic" panose="020B0502040204020203" pitchFamily="34" charset="0"/>
                          <a:ea typeface="Segoe UI Historic" panose="020B0502040204020203" pitchFamily="34" charset="0"/>
                          <a:cs typeface="Segoe UI Historic" panose="020B0502040204020203" pitchFamily="34" charset="0"/>
                        </a:rPr>
                        <a:t>hrs</a:t>
                      </a: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a:t>
                      </a:r>
                      <a:r>
                        <a:rPr lang="en-US" sz="1100" dirty="0" err="1">
                          <a:latin typeface="Segoe UI Historic" panose="020B0502040204020203" pitchFamily="34" charset="0"/>
                          <a:ea typeface="Segoe UI Historic" panose="020B0502040204020203" pitchFamily="34" charset="0"/>
                          <a:cs typeface="Segoe UI Historic" panose="020B0502040204020203" pitchFamily="34" charset="0"/>
                        </a:rPr>
                        <a:t>wk</a:t>
                      </a:r>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45 min/</a:t>
                      </a:r>
                      <a:r>
                        <a:rPr lang="en-US" sz="1100" dirty="0" err="1">
                          <a:latin typeface="Segoe UI Historic" panose="020B0502040204020203" pitchFamily="34" charset="0"/>
                          <a:ea typeface="Segoe UI Historic" panose="020B0502040204020203" pitchFamily="34" charset="0"/>
                          <a:cs typeface="Segoe UI Historic" panose="020B0502040204020203" pitchFamily="34" charset="0"/>
                        </a:rPr>
                        <a:t>wk</a:t>
                      </a: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a:t>
                      </a:r>
                    </a:p>
                  </a:txBody>
                  <a:tcPr>
                    <a:lnL w="12700" cap="flat" cmpd="sng" algn="ctr">
                      <a:noFill/>
                      <a:prstDash val="solid"/>
                      <a:round/>
                      <a:headEnd type="none" w="med" len="med"/>
                      <a:tailEnd type="none" w="med" len="med"/>
                    </a:lnL>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extLst>
                  <a:ext uri="{0D108BD9-81ED-4DB2-BD59-A6C34878D82A}">
                    <a16:rowId xmlns:a16="http://schemas.microsoft.com/office/drawing/2014/main" val="838108310"/>
                  </a:ext>
                </a:extLst>
              </a:tr>
              <a:tr h="370840">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Stockouts</a:t>
                      </a:r>
                    </a:p>
                  </a:txBody>
                  <a:tcPr>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7.5%</a:t>
                      </a:r>
                    </a:p>
                  </a:txBody>
                  <a:tcPr>
                    <a:lnL w="12700" cap="flat" cmpd="sng" algn="ctr">
                      <a:noFill/>
                      <a:prstDash val="solid"/>
                      <a:round/>
                      <a:headEnd type="none" w="med" len="med"/>
                      <a:tailEnd type="none" w="med" len="med"/>
                    </a:lnL>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extLst>
                  <a:ext uri="{0D108BD9-81ED-4DB2-BD59-A6C34878D82A}">
                    <a16:rowId xmlns:a16="http://schemas.microsoft.com/office/drawing/2014/main" val="3443957911"/>
                  </a:ext>
                </a:extLst>
              </a:tr>
              <a:tr h="370840">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Inventory</a:t>
                      </a:r>
                    </a:p>
                  </a:txBody>
                  <a:tcPr>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$8M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$7.2M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$6.4M</a:t>
                      </a:r>
                    </a:p>
                  </a:txBody>
                  <a:tcPr>
                    <a:lnL w="12700" cap="flat" cmpd="sng" algn="ctr">
                      <a:noFill/>
                      <a:prstDash val="solid"/>
                      <a:round/>
                      <a:headEnd type="none" w="med" len="med"/>
                      <a:tailEnd type="none" w="med" len="med"/>
                    </a:lnL>
                    <a:lnT w="12700" cap="flat" cmpd="sng" algn="ctr">
                      <a:solidFill>
                        <a:srgbClr val="DBEAFE"/>
                      </a:solidFill>
                      <a:prstDash val="solid"/>
                      <a:round/>
                      <a:headEnd type="none" w="med" len="med"/>
                      <a:tailEnd type="none" w="med" len="med"/>
                    </a:lnT>
                    <a:lnB w="12700" cap="flat" cmpd="sng" algn="ctr">
                      <a:solidFill>
                        <a:srgbClr val="DBEAFE"/>
                      </a:solidFill>
                      <a:prstDash val="solid"/>
                      <a:round/>
                      <a:headEnd type="none" w="med" len="med"/>
                      <a:tailEnd type="none" w="med" len="med"/>
                    </a:lnB>
                  </a:tcPr>
                </a:tc>
                <a:extLst>
                  <a:ext uri="{0D108BD9-81ED-4DB2-BD59-A6C34878D82A}">
                    <a16:rowId xmlns:a16="http://schemas.microsoft.com/office/drawing/2014/main" val="2497321602"/>
                  </a:ext>
                </a:extLst>
              </a:tr>
              <a:tr h="370840">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Accuracy</a:t>
                      </a:r>
                    </a:p>
                  </a:txBody>
                  <a:tcPr>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70%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80%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BEAFE"/>
                      </a:solidFill>
                      <a:prstDash val="solid"/>
                      <a:round/>
                      <a:headEnd type="none" w="med" len="med"/>
                      <a:tailEnd type="none" w="med" len="med"/>
                    </a:lnT>
                  </a:tcPr>
                </a:tc>
                <a:tc>
                  <a:txBody>
                    <a:bodyPr/>
                    <a:lstStyle/>
                    <a:p>
                      <a:pPr algn="ctr"/>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85% </a:t>
                      </a:r>
                    </a:p>
                  </a:txBody>
                  <a:tcPr>
                    <a:lnL w="12700" cap="flat" cmpd="sng" algn="ctr">
                      <a:noFill/>
                      <a:prstDash val="solid"/>
                      <a:round/>
                      <a:headEnd type="none" w="med" len="med"/>
                      <a:tailEnd type="none" w="med" len="med"/>
                    </a:lnL>
                    <a:lnT w="12700" cap="flat" cmpd="sng" algn="ctr">
                      <a:solidFill>
                        <a:srgbClr val="DBEAFE"/>
                      </a:solidFill>
                      <a:prstDash val="solid"/>
                      <a:round/>
                      <a:headEnd type="none" w="med" len="med"/>
                      <a:tailEnd type="none" w="med" len="med"/>
                    </a:lnT>
                  </a:tcPr>
                </a:tc>
                <a:extLst>
                  <a:ext uri="{0D108BD9-81ED-4DB2-BD59-A6C34878D82A}">
                    <a16:rowId xmlns:a16="http://schemas.microsoft.com/office/drawing/2014/main" val="209281333"/>
                  </a:ext>
                </a:extLst>
              </a:tr>
            </a:tbl>
          </a:graphicData>
        </a:graphic>
      </p:graphicFrame>
      <p:sp>
        <p:nvSpPr>
          <p:cNvPr id="8" name="Rounded Rectangle 7">
            <a:extLst>
              <a:ext uri="{FF2B5EF4-FFF2-40B4-BE49-F238E27FC236}">
                <a16:creationId xmlns:a16="http://schemas.microsoft.com/office/drawing/2014/main" id="{7849C296-4BFE-2961-11F8-63C3B1F211CA}"/>
              </a:ext>
            </a:extLst>
          </p:cNvPr>
          <p:cNvSpPr/>
          <p:nvPr/>
        </p:nvSpPr>
        <p:spPr>
          <a:xfrm>
            <a:off x="1140713" y="3567538"/>
            <a:ext cx="6967870" cy="489097"/>
          </a:xfrm>
          <a:prstGeom prst="roundRect">
            <a:avLst/>
          </a:prstGeom>
          <a:solidFill>
            <a:srgbClr val="FEF3C7"/>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Low-Risk Approach: Each phase delivers immediate value while building toward full automation</a:t>
            </a:r>
          </a:p>
        </p:txBody>
      </p:sp>
    </p:spTree>
    <p:extLst>
      <p:ext uri="{BB962C8B-B14F-4D97-AF65-F5344CB8AC3E}">
        <p14:creationId xmlns:p14="http://schemas.microsoft.com/office/powerpoint/2010/main" val="69625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8F9FA">
                <a:alpha val="0"/>
              </a:srgbClr>
            </a:gs>
            <a:gs pos="99000">
              <a:srgbClr val="FFFFFF">
                <a:alpha val="0"/>
              </a:srgbClr>
            </a:gs>
          </a:gsLst>
          <a:lin ang="5400000" scaled="1"/>
        </a:gradFill>
        <a:effectLst/>
      </p:bgPr>
    </p:bg>
    <p:spTree>
      <p:nvGrpSpPr>
        <p:cNvPr id="1" name="">
          <a:extLst>
            <a:ext uri="{FF2B5EF4-FFF2-40B4-BE49-F238E27FC236}">
              <a16:creationId xmlns:a16="http://schemas.microsoft.com/office/drawing/2014/main" id="{25F03ECB-E2B3-0153-AF67-270F38EB5C35}"/>
            </a:ext>
          </a:extLst>
        </p:cNvPr>
        <p:cNvGrpSpPr/>
        <p:nvPr/>
      </p:nvGrpSpPr>
      <p:grpSpPr bwMode="auto">
        <a:xfrm>
          <a:off x="0" y="0"/>
          <a:ext cx="0" cy="0"/>
          <a:chOff x="0" y="0"/>
          <a:chExt cx="0" cy="0"/>
        </a:xfrm>
      </p:grpSpPr>
      <p:sp>
        <p:nvSpPr>
          <p:cNvPr id="1756331715" name="Google Shape;140;p21">
            <a:extLst>
              <a:ext uri="{FF2B5EF4-FFF2-40B4-BE49-F238E27FC236}">
                <a16:creationId xmlns:a16="http://schemas.microsoft.com/office/drawing/2014/main" id="{65977F93-8A45-3F87-EC9C-55AB1D11547A}"/>
              </a:ext>
            </a:extLst>
          </p:cNvPr>
          <p:cNvSpPr txBox="1"/>
          <p:nvPr/>
        </p:nvSpPr>
        <p:spPr bwMode="auto">
          <a:xfrm>
            <a:off x="6097785" y="228784"/>
            <a:ext cx="2979059" cy="396569"/>
          </a:xfrm>
          <a:prstGeom prst="rect">
            <a:avLst/>
          </a:prstGeom>
          <a:noFill/>
          <a:ln>
            <a:noFill/>
          </a:ln>
        </p:spPr>
        <p:txBody>
          <a:bodyPr spcFirstLastPara="1" wrap="square" lIns="91425" tIns="91425" rIns="91425" bIns="91425" anchor="t" anchorCtr="0">
            <a:spAutoFit/>
          </a:bodyPr>
          <a:lstStyle/>
          <a:p>
            <a:pPr>
              <a:defRPr/>
            </a:pPr>
            <a:endParaRPr/>
          </a:p>
        </p:txBody>
      </p:sp>
      <p:sp>
        <p:nvSpPr>
          <p:cNvPr id="3" name="Title 2">
            <a:extLst>
              <a:ext uri="{FF2B5EF4-FFF2-40B4-BE49-F238E27FC236}">
                <a16:creationId xmlns:a16="http://schemas.microsoft.com/office/drawing/2014/main" id="{0778C343-D40F-5556-EFB0-BFA305C1A857}"/>
              </a:ext>
            </a:extLst>
          </p:cNvPr>
          <p:cNvSpPr>
            <a:spLocks noGrp="1"/>
          </p:cNvSpPr>
          <p:nvPr>
            <p:ph type="title"/>
          </p:nvPr>
        </p:nvSpPr>
        <p:spPr>
          <a:xfrm>
            <a:off x="311700" y="235938"/>
            <a:ext cx="8520600" cy="572700"/>
          </a:xfrm>
        </p:spPr>
        <p:txBody>
          <a:bodyPr>
            <a:normAutofit/>
          </a:bodyPr>
          <a:lstStyle/>
          <a:p>
            <a:r>
              <a:rPr lang="en-US" sz="2400" dirty="0">
                <a:solidFill>
                  <a:srgbClr val="1A1A1A"/>
                </a:solidFill>
                <a:latin typeface="Segoe UI Historic" panose="020B0502040204020203" pitchFamily="34" charset="0"/>
                <a:ea typeface="Segoe UI Historic" panose="020B0502040204020203" pitchFamily="34" charset="0"/>
                <a:cs typeface="Segoe UI Historic" panose="020B0502040204020203" pitchFamily="34" charset="0"/>
              </a:rPr>
              <a:t>Technical Architecture</a:t>
            </a:r>
          </a:p>
        </p:txBody>
      </p:sp>
      <p:graphicFrame>
        <p:nvGraphicFramePr>
          <p:cNvPr id="4" name="Table 3">
            <a:extLst>
              <a:ext uri="{FF2B5EF4-FFF2-40B4-BE49-F238E27FC236}">
                <a16:creationId xmlns:a16="http://schemas.microsoft.com/office/drawing/2014/main" id="{F28D7BAF-9816-959B-B533-AAEB4432F1C5}"/>
              </a:ext>
            </a:extLst>
          </p:cNvPr>
          <p:cNvGraphicFramePr>
            <a:graphicFrameLocks noGrp="1"/>
          </p:cNvGraphicFramePr>
          <p:nvPr>
            <p:extLst>
              <p:ext uri="{D42A27DB-BD31-4B8C-83A1-F6EECF244321}">
                <p14:modId xmlns:p14="http://schemas.microsoft.com/office/powerpoint/2010/main" val="1288577481"/>
              </p:ext>
            </p:extLst>
          </p:nvPr>
        </p:nvGraphicFramePr>
        <p:xfrm>
          <a:off x="1194391" y="808638"/>
          <a:ext cx="6967870" cy="2407920"/>
        </p:xfrm>
        <a:graphic>
          <a:graphicData uri="http://schemas.openxmlformats.org/drawingml/2006/table">
            <a:tbl>
              <a:tblPr firstRow="1" bandRow="1">
                <a:tableStyleId>{5C22544A-7EE6-4342-B048-85BDC9FD1C3A}</a:tableStyleId>
              </a:tblPr>
              <a:tblGrid>
                <a:gridCol w="2322624">
                  <a:extLst>
                    <a:ext uri="{9D8B030D-6E8A-4147-A177-3AD203B41FA5}">
                      <a16:colId xmlns:a16="http://schemas.microsoft.com/office/drawing/2014/main" val="48928569"/>
                    </a:ext>
                  </a:extLst>
                </a:gridCol>
                <a:gridCol w="2360434">
                  <a:extLst>
                    <a:ext uri="{9D8B030D-6E8A-4147-A177-3AD203B41FA5}">
                      <a16:colId xmlns:a16="http://schemas.microsoft.com/office/drawing/2014/main" val="142099447"/>
                    </a:ext>
                  </a:extLst>
                </a:gridCol>
                <a:gridCol w="2284812">
                  <a:extLst>
                    <a:ext uri="{9D8B030D-6E8A-4147-A177-3AD203B41FA5}">
                      <a16:colId xmlns:a16="http://schemas.microsoft.com/office/drawing/2014/main" val="520767911"/>
                    </a:ext>
                  </a:extLst>
                </a:gridCol>
              </a:tblGrid>
              <a:tr h="291301">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 INBOUND</a:t>
                      </a:r>
                    </a:p>
                  </a:txBody>
                  <a:tcPr>
                    <a:lnL w="12700">
                      <a:noFill/>
                    </a:lnL>
                    <a:lnR w="12700">
                      <a:noFill/>
                    </a:lnR>
                    <a:lnT w="12700">
                      <a:noFill/>
                    </a:lnT>
                    <a:lnB w="38100">
                      <a:noFill/>
                    </a:lnB>
                    <a:lnTlToBr w="12700" cmpd="sng">
                      <a:noFill/>
                      <a:prstDash val="solid"/>
                    </a:lnTlToBr>
                    <a:lnBlToTr w="12700" cmpd="sng">
                      <a:noFill/>
                      <a:prstDash val="solid"/>
                    </a:lnBlToTr>
                    <a:solidFill>
                      <a:srgbClr val="3B82F6"/>
                    </a:solidFill>
                  </a:tcPr>
                </a:tc>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 PROCESSING</a:t>
                      </a:r>
                    </a:p>
                  </a:txBody>
                  <a:tcPr>
                    <a:lnL w="12700">
                      <a:noFill/>
                    </a:lnL>
                    <a:lnR w="12700">
                      <a:noFill/>
                    </a:lnR>
                    <a:lnT w="12700">
                      <a:noFill/>
                    </a:lnT>
                    <a:lnB w="38100">
                      <a:noFill/>
                    </a:lnB>
                    <a:lnTlToBr w="12700" cmpd="sng">
                      <a:noFill/>
                      <a:prstDash val="solid"/>
                    </a:lnTlToBr>
                    <a:lnBlToTr w="12700" cmpd="sng">
                      <a:noFill/>
                      <a:prstDash val="solid"/>
                    </a:lnBlToTr>
                    <a:solidFill>
                      <a:srgbClr val="10B981"/>
                    </a:solidFill>
                  </a:tcPr>
                </a:tc>
                <a:tc>
                  <a:txBody>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 OUTBOUND</a:t>
                      </a:r>
                    </a:p>
                  </a:txBody>
                  <a:tcPr>
                    <a:lnL w="12700">
                      <a:noFill/>
                    </a:lnL>
                    <a:lnR w="12700">
                      <a:noFill/>
                    </a:lnR>
                    <a:lnT w="12700">
                      <a:noFill/>
                    </a:lnT>
                    <a:lnB w="38100">
                      <a:noFill/>
                    </a:lnB>
                    <a:lnTlToBr w="12700" cmpd="sng">
                      <a:noFill/>
                      <a:prstDash val="solid"/>
                    </a:lnTlToBr>
                    <a:lnBlToTr w="12700" cmpd="sng">
                      <a:noFill/>
                      <a:prstDash val="solid"/>
                    </a:lnBlToTr>
                    <a:solidFill>
                      <a:srgbClr val="8B5CF6"/>
                    </a:solidFill>
                  </a:tcPr>
                </a:tc>
                <a:extLst>
                  <a:ext uri="{0D108BD9-81ED-4DB2-BD59-A6C34878D82A}">
                    <a16:rowId xmlns:a16="http://schemas.microsoft.com/office/drawing/2014/main" val="2233362334"/>
                  </a:ext>
                </a:extLst>
              </a:tr>
              <a:tr h="2009979">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Data Sources: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ERP Systems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Item master, costs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WMS Real-time</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Inventory positions  </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Sales CRM</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Pipeline, forecasts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External APIs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Weather, trends</a:t>
                      </a: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Update Frequency:</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Real-time &amp; Batch</a:t>
                      </a:r>
                      <a:endParaRPr lang="en-US" sz="1200" b="1"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lnL w="12700">
                      <a:noFill/>
                    </a:lnL>
                    <a:lnR w="12700">
                      <a:noFill/>
                    </a:lnR>
                    <a:lnT w="38100">
                      <a:noFill/>
                    </a:lnT>
                    <a:lnB w="12700">
                      <a:noFill/>
                    </a:lnB>
                    <a:lnTlToBr w="12700" cmpd="sng">
                      <a:noFill/>
                      <a:prstDash val="solid"/>
                    </a:lnTlToBr>
                    <a:lnBlToTr w="12700" cmpd="sng">
                      <a:noFill/>
                      <a:prstDash val="solid"/>
                    </a:lnBlToTr>
                    <a:solidFill>
                      <a:srgbClr val="F8F9FA"/>
                    </a:solidFill>
                  </a:tcPr>
                </a:tc>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Core Components: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ML Engine</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Prophet, LightGBM</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Rules Engine</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Business logic</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Optimizer</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Network balancing</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AI Assistant</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GPT-3.5 powered</a:t>
                      </a: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Performance:</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&lt;100ms response time</a:t>
                      </a:r>
                      <a:endParaRPr lang="en-US" sz="1200" b="1"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lnL w="12700">
                      <a:noFill/>
                    </a:lnL>
                    <a:lnR w="12700">
                      <a:noFill/>
                    </a:lnR>
                    <a:lnT w="38100">
                      <a:noFill/>
                    </a:lnT>
                    <a:lnB w="12700">
                      <a:noFill/>
                    </a:lnB>
                    <a:lnTlToBr w="12700" cmpd="sng">
                      <a:noFill/>
                      <a:prstDash val="solid"/>
                    </a:lnTlToBr>
                    <a:lnBlToTr w="12700" cmpd="sng">
                      <a:noFill/>
                      <a:prstDash val="solid"/>
                    </a:lnBlToTr>
                    <a:solidFill>
                      <a:srgbClr val="F8F9FA"/>
                    </a:solidFill>
                  </a:tcPr>
                </a:tc>
                <a:tc>
                  <a:txBody>
                    <a:bodyPr/>
                    <a:lstStyle/>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Integrations: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PO Generation</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Direct to procurement</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Notifications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Email, Slack alerts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BI/Analytics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Tableau, </a:t>
                      </a:r>
                      <a:r>
                        <a:rPr lang="en-US" sz="1000" dirty="0" err="1">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PowerBI</a:t>
                      </a:r>
                      <a:endPar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Finance Systems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 </a:t>
                      </a:r>
                      <a:r>
                        <a:rPr lang="en-US" sz="1000" dirty="0">
                          <a:solidFill>
                            <a:srgbClr val="6B7280"/>
                          </a:solidFill>
                          <a:latin typeface="Segoe UI Historic" panose="020B0502040204020203" pitchFamily="34" charset="0"/>
                          <a:ea typeface="Segoe UI Historic" panose="020B0502040204020203" pitchFamily="34" charset="0"/>
                          <a:cs typeface="Segoe UI Historic" panose="020B0502040204020203" pitchFamily="34" charset="0"/>
                        </a:rPr>
                        <a:t>Inventory projections</a:t>
                      </a:r>
                    </a:p>
                    <a:p>
                      <a:endParaRPr lang="en-US" sz="11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 Actions:</a:t>
                      </a:r>
                    </a:p>
                    <a:p>
                      <a:r>
                        <a:rPr lang="en-US" sz="1100" dirty="0">
                          <a:latin typeface="Segoe UI Historic" panose="020B0502040204020203" pitchFamily="34" charset="0"/>
                          <a:ea typeface="Segoe UI Historic" panose="020B0502040204020203" pitchFamily="34" charset="0"/>
                          <a:cs typeface="Segoe UI Historic" panose="020B0502040204020203" pitchFamily="34" charset="0"/>
                        </a:rPr>
                        <a:t>Automated &amp; tracked</a:t>
                      </a:r>
                      <a:endParaRPr lang="en-US" sz="1200" b="1" dirty="0">
                        <a:latin typeface="Segoe UI Historic" panose="020B0502040204020203" pitchFamily="34" charset="0"/>
                        <a:ea typeface="Segoe UI Historic" panose="020B0502040204020203" pitchFamily="34" charset="0"/>
                        <a:cs typeface="Segoe UI Historic" panose="020B0502040204020203" pitchFamily="34" charset="0"/>
                      </a:endParaRPr>
                    </a:p>
                  </a:txBody>
                  <a:tcPr>
                    <a:lnL w="12700">
                      <a:noFill/>
                    </a:lnL>
                    <a:lnR w="12700">
                      <a:noFill/>
                    </a:lnR>
                    <a:lnT w="38100">
                      <a:noFill/>
                    </a:lnT>
                    <a:lnB w="12700">
                      <a:noFill/>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950583"/>
                  </a:ext>
                </a:extLst>
              </a:tr>
            </a:tbl>
          </a:graphicData>
        </a:graphic>
      </p:graphicFrame>
      <p:sp>
        <p:nvSpPr>
          <p:cNvPr id="9" name="Rounded Rectangle 8">
            <a:extLst>
              <a:ext uri="{FF2B5EF4-FFF2-40B4-BE49-F238E27FC236}">
                <a16:creationId xmlns:a16="http://schemas.microsoft.com/office/drawing/2014/main" id="{902F9F97-486D-3E02-1240-55037BC9B088}"/>
              </a:ext>
            </a:extLst>
          </p:cNvPr>
          <p:cNvSpPr/>
          <p:nvPr/>
        </p:nvSpPr>
        <p:spPr bwMode="auto">
          <a:xfrm>
            <a:off x="1194391" y="4198403"/>
            <a:ext cx="6967870" cy="489097"/>
          </a:xfrm>
          <a:prstGeom prst="roundRect">
            <a:avLst/>
          </a:prstGeom>
          <a:solidFill>
            <a:srgbClr val="FEF3C7"/>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Modern, scalable architecture integrates with your existing systems</a:t>
            </a:r>
          </a:p>
        </p:txBody>
      </p:sp>
      <p:sp>
        <p:nvSpPr>
          <p:cNvPr id="11" name="Rounded Rectangle 10">
            <a:extLst>
              <a:ext uri="{FF2B5EF4-FFF2-40B4-BE49-F238E27FC236}">
                <a16:creationId xmlns:a16="http://schemas.microsoft.com/office/drawing/2014/main" id="{55C88714-140D-4051-57C7-FD51FFE4C882}"/>
              </a:ext>
            </a:extLst>
          </p:cNvPr>
          <p:cNvSpPr/>
          <p:nvPr/>
        </p:nvSpPr>
        <p:spPr bwMode="auto">
          <a:xfrm>
            <a:off x="1194391" y="3323198"/>
            <a:ext cx="6967870" cy="768565"/>
          </a:xfrm>
          <a:prstGeom prst="round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Frontend: React + Embedded Chat</a:t>
            </a:r>
          </a:p>
          <a:p>
            <a:pPr algn="ctr"/>
            <a:r>
              <a:rPr lang="en-US" sz="1200" dirty="0">
                <a:solidFill>
                  <a:schemeClr val="tx1"/>
                </a:solidFill>
              </a:rPr>
              <a:t>Backend: Python ML + Kafka Streaming  </a:t>
            </a:r>
          </a:p>
          <a:p>
            <a:pPr algn="ctr"/>
            <a:r>
              <a:rPr lang="en-US" sz="1200" dirty="0">
                <a:solidFill>
                  <a:schemeClr val="tx1"/>
                </a:solidFill>
              </a:rPr>
              <a:t>Deploy: Kubernetes + Auto-scaling</a:t>
            </a:r>
          </a:p>
        </p:txBody>
      </p:sp>
    </p:spTree>
    <p:extLst>
      <p:ext uri="{BB962C8B-B14F-4D97-AF65-F5344CB8AC3E}">
        <p14:creationId xmlns:p14="http://schemas.microsoft.com/office/powerpoint/2010/main" val="4152724082"/>
      </p:ext>
    </p:extLst>
  </p:cSld>
  <p:clrMapOvr>
    <a:masterClrMapping/>
  </p:clrMapOvr>
</p:sld>
</file>

<file path=ppt/theme/theme1.xml><?xml version="1.0" encoding="utf-8"?>
<a:theme xmlns:a="http://schemas.openxmlformats.org/drawingml/2006/main" name="Everest theme Version 2">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2581</TotalTime>
  <Words>3448</Words>
  <Application>Microsoft Macintosh PowerPoint</Application>
  <PresentationFormat>On-screen Show (16:9)</PresentationFormat>
  <Paragraphs>465</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Segoe UI Symbol</vt:lpstr>
      <vt:lpstr>Arial</vt:lpstr>
      <vt:lpstr>Consolas</vt:lpstr>
      <vt:lpstr>Figtree</vt:lpstr>
      <vt:lpstr>Zilla Slab</vt:lpstr>
      <vt:lpstr>Cambria Math</vt:lpstr>
      <vt:lpstr>Segoe UI Historic</vt:lpstr>
      <vt:lpstr>Everest theme Version 2</vt:lpstr>
      <vt:lpstr>Feature Review</vt:lpstr>
      <vt:lpstr>Current State: Manual Chaos   →    Intelligent Automation</vt:lpstr>
      <vt:lpstr>Key Concepts</vt:lpstr>
      <vt:lpstr> Business Scenario: Premium Laptop Stand</vt:lpstr>
      <vt:lpstr> Business Scenario: Premium Laptop Stand-cont. </vt:lpstr>
      <vt:lpstr>Data Model Architecture</vt:lpstr>
      <vt:lpstr>Implementation Approach &amp; Timeline</vt:lpstr>
      <vt:lpstr>Implementation Approach &amp; Timeline-cont.</vt:lpstr>
      <vt:lpstr>Technical Architecture</vt:lpstr>
      <vt:lpstr>Business Value &amp; ROI</vt:lpstr>
      <vt:lpstr>Open Questions</vt:lpstr>
      <vt:lpstr>Appendix 1 – News Vendor Model</vt:lpstr>
      <vt:lpstr>Appendix 2 – Periodic Review System and Safety Stock</vt:lpstr>
      <vt:lpstr>Appendix 2 –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Rami I. Ibrahimi</cp:lastModifiedBy>
  <cp:revision>4</cp:revision>
  <dcterms:modified xsi:type="dcterms:W3CDTF">2025-08-06T18:11:42Z</dcterms:modified>
</cp:coreProperties>
</file>